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0" r:id="rId3"/>
    <p:sldId id="257" r:id="rId4"/>
    <p:sldId id="259" r:id="rId5"/>
    <p:sldId id="271" r:id="rId6"/>
    <p:sldId id="276" r:id="rId7"/>
    <p:sldId id="272" r:id="rId8"/>
    <p:sldId id="275" r:id="rId9"/>
    <p:sldId id="273" r:id="rId10"/>
    <p:sldId id="27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 Walker (TLAP)" initials="MW(" lastIdx="2" clrIdx="0">
    <p:extLst>
      <p:ext uri="{19B8F6BF-5375-455C-9EA6-DF929625EA0E}">
        <p15:presenceInfo xmlns:p15="http://schemas.microsoft.com/office/powerpoint/2012/main" userId="S-1-5-21-2400042807-2991610658-3946783219-17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188"/>
    <a:srgbClr val="D3C9E5"/>
    <a:srgbClr val="A892CB"/>
    <a:srgbClr val="7C5CB2"/>
    <a:srgbClr val="512698"/>
    <a:srgbClr val="616265"/>
    <a:srgbClr val="DFE0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8" autoAdjust="0"/>
    <p:restoredTop sz="94477" autoAdjust="0"/>
  </p:normalViewPr>
  <p:slideViewPr>
    <p:cSldViewPr snapToGrid="0">
      <p:cViewPr varScale="1">
        <p:scale>
          <a:sx n="81" d="100"/>
          <a:sy n="81" d="100"/>
        </p:scale>
        <p:origin x="70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A9E37C-DD1A-4073-B30C-386131B90569}" type="datetimeFigureOut">
              <a:rPr lang="en-GB" smtClean="0"/>
              <a:t>20/04/2020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C676B2-F24C-455B-A0FE-DDE7C0C01D95}" type="slidenum">
              <a:rPr lang="en-GB" smtClean="0"/>
              <a:t>‹#›</a:t>
            </a:fld>
            <a:endParaRPr lang="en-GB"/>
          </a:p>
        </p:txBody>
      </p:sp>
    </p:spTree>
    <p:extLst>
      <p:ext uri="{BB962C8B-B14F-4D97-AF65-F5344CB8AC3E}">
        <p14:creationId xmlns:p14="http://schemas.microsoft.com/office/powerpoint/2010/main" val="868963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C676B2-F24C-455B-A0FE-DDE7C0C01D95}" type="slidenum">
              <a:rPr lang="en-GB" smtClean="0"/>
              <a:t>3</a:t>
            </a:fld>
            <a:endParaRPr lang="en-GB"/>
          </a:p>
        </p:txBody>
      </p:sp>
    </p:spTree>
    <p:extLst>
      <p:ext uri="{BB962C8B-B14F-4D97-AF65-F5344CB8AC3E}">
        <p14:creationId xmlns:p14="http://schemas.microsoft.com/office/powerpoint/2010/main" val="257220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C676B2-F24C-455B-A0FE-DDE7C0C01D95}" type="slidenum">
              <a:rPr lang="en-GB" smtClean="0"/>
              <a:t>4</a:t>
            </a:fld>
            <a:endParaRPr lang="en-GB"/>
          </a:p>
        </p:txBody>
      </p:sp>
    </p:spTree>
    <p:extLst>
      <p:ext uri="{BB962C8B-B14F-4D97-AF65-F5344CB8AC3E}">
        <p14:creationId xmlns:p14="http://schemas.microsoft.com/office/powerpoint/2010/main" val="650632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C676B2-F24C-455B-A0FE-DDE7C0C01D95}" type="slidenum">
              <a:rPr lang="en-GB" smtClean="0"/>
              <a:t>6</a:t>
            </a:fld>
            <a:endParaRPr lang="en-GB"/>
          </a:p>
        </p:txBody>
      </p:sp>
    </p:spTree>
    <p:extLst>
      <p:ext uri="{BB962C8B-B14F-4D97-AF65-F5344CB8AC3E}">
        <p14:creationId xmlns:p14="http://schemas.microsoft.com/office/powerpoint/2010/main" val="2473210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C676B2-F24C-455B-A0FE-DDE7C0C01D95}" type="slidenum">
              <a:rPr lang="en-GB" smtClean="0"/>
              <a:t>7</a:t>
            </a:fld>
            <a:endParaRPr lang="en-GB"/>
          </a:p>
        </p:txBody>
      </p:sp>
    </p:spTree>
    <p:extLst>
      <p:ext uri="{BB962C8B-B14F-4D97-AF65-F5344CB8AC3E}">
        <p14:creationId xmlns:p14="http://schemas.microsoft.com/office/powerpoint/2010/main" val="1086062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*Expanded test offer currently covers England only</a:t>
            </a:r>
          </a:p>
        </p:txBody>
      </p:sp>
      <p:sp>
        <p:nvSpPr>
          <p:cNvPr id="4" name="Slide Number Placeholder 3"/>
          <p:cNvSpPr>
            <a:spLocks noGrp="1"/>
          </p:cNvSpPr>
          <p:nvPr>
            <p:ph type="sldNum" sz="quarter" idx="5"/>
          </p:nvPr>
        </p:nvSpPr>
        <p:spPr/>
        <p:txBody>
          <a:bodyPr/>
          <a:lstStyle/>
          <a:p>
            <a:fld id="{CFC676B2-F24C-455B-A0FE-DDE7C0C01D95}" type="slidenum">
              <a:rPr lang="en-GB" smtClean="0"/>
              <a:t>9</a:t>
            </a:fld>
            <a:endParaRPr lang="en-GB"/>
          </a:p>
        </p:txBody>
      </p:sp>
    </p:spTree>
    <p:extLst>
      <p:ext uri="{BB962C8B-B14F-4D97-AF65-F5344CB8AC3E}">
        <p14:creationId xmlns:p14="http://schemas.microsoft.com/office/powerpoint/2010/main" val="39388141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Cover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D5BD3F4-D768-43C8-BBC2-CF998C2D52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3535" cy="6857999"/>
          </a:xfrm>
          <a:prstGeom prst="rect">
            <a:avLst/>
          </a:prstGeom>
        </p:spPr>
      </p:pic>
      <p:sp>
        <p:nvSpPr>
          <p:cNvPr id="2" name="Title 1">
            <a:extLst>
              <a:ext uri="{FF2B5EF4-FFF2-40B4-BE49-F238E27FC236}">
                <a16:creationId xmlns:a16="http://schemas.microsoft.com/office/drawing/2014/main" id="{FEF3EE83-9BB9-481D-8395-69C4DB5CDE1E}"/>
              </a:ext>
            </a:extLst>
          </p:cNvPr>
          <p:cNvSpPr>
            <a:spLocks noGrp="1"/>
          </p:cNvSpPr>
          <p:nvPr>
            <p:ph type="ctrTitle" hasCustomPrompt="1"/>
          </p:nvPr>
        </p:nvSpPr>
        <p:spPr>
          <a:xfrm>
            <a:off x="930374" y="2549668"/>
            <a:ext cx="9144000" cy="563231"/>
          </a:xfrm>
        </p:spPr>
        <p:txBody>
          <a:bodyPr anchor="t" anchorCtr="0">
            <a:spAutoFit/>
          </a:bodyPr>
          <a:lstStyle>
            <a:lvl1pPr algn="l">
              <a:defRPr sz="3400" b="1">
                <a:latin typeface="Arial" panose="020B0604020202020204" pitchFamily="34" charset="0"/>
                <a:cs typeface="Arial" panose="020B0604020202020204" pitchFamily="34" charset="0"/>
              </a:defRPr>
            </a:lvl1pPr>
          </a:lstStyle>
          <a:p>
            <a:r>
              <a:rPr lang="en-US" dirty="0"/>
              <a:t>Click to edit Presentation Heading style</a:t>
            </a:r>
            <a:endParaRPr lang="en-GB" dirty="0"/>
          </a:p>
        </p:txBody>
      </p:sp>
      <p:sp>
        <p:nvSpPr>
          <p:cNvPr id="3" name="Subtitle 2">
            <a:extLst>
              <a:ext uri="{FF2B5EF4-FFF2-40B4-BE49-F238E27FC236}">
                <a16:creationId xmlns:a16="http://schemas.microsoft.com/office/drawing/2014/main" id="{786283A4-33DB-4552-9007-D12033D1E1CF}"/>
              </a:ext>
            </a:extLst>
          </p:cNvPr>
          <p:cNvSpPr>
            <a:spLocks noGrp="1"/>
          </p:cNvSpPr>
          <p:nvPr>
            <p:ph type="subTitle" idx="1" hasCustomPrompt="1"/>
          </p:nvPr>
        </p:nvSpPr>
        <p:spPr>
          <a:xfrm>
            <a:off x="930374" y="4156220"/>
            <a:ext cx="9144000" cy="369332"/>
          </a:xfrm>
        </p:spPr>
        <p:txBody>
          <a:bodyPr>
            <a:spAutoFit/>
          </a:bodyPr>
          <a:lstStyle>
            <a:lvl1pPr marL="0" indent="0" algn="l">
              <a:buNone/>
              <a:defRPr sz="2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Presented by/Sub-heading style</a:t>
            </a:r>
            <a:endParaRPr lang="en-GB" dirty="0"/>
          </a:p>
        </p:txBody>
      </p:sp>
      <p:sp>
        <p:nvSpPr>
          <p:cNvPr id="11" name="Text Placeholder 10">
            <a:extLst>
              <a:ext uri="{FF2B5EF4-FFF2-40B4-BE49-F238E27FC236}">
                <a16:creationId xmlns:a16="http://schemas.microsoft.com/office/drawing/2014/main" id="{7AFDDB99-4A42-4713-B148-1FC5187A0930}"/>
              </a:ext>
            </a:extLst>
          </p:cNvPr>
          <p:cNvSpPr>
            <a:spLocks noGrp="1"/>
          </p:cNvSpPr>
          <p:nvPr>
            <p:ph type="body" sz="quarter" idx="13" hasCustomPrompt="1"/>
          </p:nvPr>
        </p:nvSpPr>
        <p:spPr>
          <a:xfrm>
            <a:off x="930275" y="5671367"/>
            <a:ext cx="4057650" cy="286232"/>
          </a:xfrm>
        </p:spPr>
        <p:txBody>
          <a:bodyPr anchor="b" anchorCtr="0">
            <a:sp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b="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t>Published DD Month YYYY</a:t>
            </a:r>
          </a:p>
        </p:txBody>
      </p:sp>
    </p:spTree>
    <p:extLst>
      <p:ext uri="{BB962C8B-B14F-4D97-AF65-F5344CB8AC3E}">
        <p14:creationId xmlns:p14="http://schemas.microsoft.com/office/powerpoint/2010/main" val="3479683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3CCBF63-BE77-47F7-BC2C-2060A83C7E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9BD00B1E-7CC5-4A29-9FDA-CA9B202B5F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A8D207-F256-473F-8ACD-7992ADD822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9864E7-4D70-4211-A41C-CD2456D5D5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B64C231D-00C0-4BA4-8EC1-A2C808CE32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A8E4A4-9320-483B-B798-ADCC1CC29F5B}"/>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471292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3104CED-FCA3-43E9-B6F2-789E2D8FB3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2B846B65-0149-4100-B804-D2C789D96D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46C89B-BCF7-4515-83E9-A3C71E9652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D143B3E4-DD4B-4F60-B675-7EE726FC7D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605A4386-6EBC-49F7-B127-B0EBBFF212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02BCA2-9676-4B81-BB26-14FE059270C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937373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8C2908A-0CFB-4A42-876D-A00D9532EE5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75CF6847-70BD-4D90-B4D7-F865C7C9D9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C9E28C-4E16-4B39-B317-EACADEF607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AC158A1F-8F81-4146-95DA-CEF409E4CE1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8FB3909-B62E-4B51-9259-87A8A02A1010}"/>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152141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42DCAB3-0E0A-4629-AB94-975F98601F3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Vertical Title 1">
            <a:extLst>
              <a:ext uri="{FF2B5EF4-FFF2-40B4-BE49-F238E27FC236}">
                <a16:creationId xmlns:a16="http://schemas.microsoft.com/office/drawing/2014/main" id="{C3E0E009-FA67-4DB0-9941-4B016B5404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6841E8-6B80-423A-957E-5BF42338425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40EBF63B-FEF9-4C03-9300-380CF7AC07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13D3F4-F8DF-4316-93E5-D3A857F77CFE}"/>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506402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4C83D81-04CB-4893-9BFB-986BF0E2655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360000" y="360000"/>
            <a:ext cx="11446163"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359999" y="1440000"/>
            <a:ext cx="11446163"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0"/>
              </a:spcAft>
              <a:buNone/>
              <a:defRPr lang="en-US" sz="1600" b="1" kern="1200" dirty="0">
                <a:solidFill>
                  <a:schemeClr val="tx1"/>
                </a:solidFill>
                <a:latin typeface="+mn-lt"/>
                <a:ea typeface="+mn-ea"/>
                <a:cs typeface="+mn-cs"/>
              </a:defRPr>
            </a:lvl2pPr>
            <a:lvl3pPr marL="0" indent="0">
              <a:lnSpc>
                <a:spcPct val="90000"/>
              </a:lnSpc>
              <a:spcBef>
                <a:spcPts val="0"/>
              </a:spcBef>
              <a:spcAft>
                <a:spcPts val="600"/>
              </a:spcAft>
              <a:buNone/>
              <a:defRPr lang="en-US" sz="1600" kern="1200" dirty="0">
                <a:solidFill>
                  <a:schemeClr val="tx1"/>
                </a:solidFill>
                <a:latin typeface="+mn-lt"/>
                <a:ea typeface="+mn-ea"/>
                <a:cs typeface="+mn-cs"/>
              </a:defRPr>
            </a:lvl3pPr>
            <a:lvl4pPr marL="0" indent="-228600">
              <a:defRPr lang="en-US" sz="1600" kern="1200" dirty="0">
                <a:solidFill>
                  <a:schemeClr val="tx1"/>
                </a:solidFill>
                <a:latin typeface="+mn-lt"/>
                <a:ea typeface="+mn-ea"/>
                <a:cs typeface="+mn-cs"/>
              </a:defRPr>
            </a:lvl4pPr>
            <a:lvl5pPr marL="460800" indent="-228600">
              <a:defRPr lang="en-GB" sz="1600" kern="1200" dirty="0">
                <a:solidFill>
                  <a:schemeClr val="tx1"/>
                </a:solidFill>
                <a:latin typeface="+mn-lt"/>
                <a:ea typeface="+mn-ea"/>
                <a:cs typeface="+mn-cs"/>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dirty="0"/>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dirty="0"/>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dirty="0"/>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305541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No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360000" y="360000"/>
            <a:ext cx="11446163"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359999" y="1440000"/>
            <a:ext cx="11446163"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0"/>
              </a:spcAft>
              <a:buNone/>
              <a:defRPr lang="en-US" sz="1600" b="1" kern="1200" dirty="0">
                <a:solidFill>
                  <a:schemeClr val="tx1"/>
                </a:solidFill>
                <a:latin typeface="+mn-lt"/>
                <a:ea typeface="+mn-ea"/>
                <a:cs typeface="+mn-cs"/>
              </a:defRPr>
            </a:lvl2pPr>
            <a:lvl3pPr marL="0" indent="0">
              <a:lnSpc>
                <a:spcPct val="90000"/>
              </a:lnSpc>
              <a:spcBef>
                <a:spcPts val="0"/>
              </a:spcBef>
              <a:spcAft>
                <a:spcPts val="600"/>
              </a:spcAft>
              <a:buNone/>
              <a:defRPr lang="en-US" sz="1600" kern="1200" dirty="0">
                <a:solidFill>
                  <a:schemeClr val="tx1"/>
                </a:solidFill>
                <a:latin typeface="+mn-lt"/>
                <a:ea typeface="+mn-ea"/>
                <a:cs typeface="+mn-cs"/>
              </a:defRPr>
            </a:lvl3pPr>
            <a:lvl4pPr marL="0" indent="-228600">
              <a:defRPr lang="en-US" sz="1600" kern="1200" dirty="0">
                <a:solidFill>
                  <a:schemeClr val="tx1"/>
                </a:solidFill>
                <a:latin typeface="+mn-lt"/>
                <a:ea typeface="+mn-ea"/>
                <a:cs typeface="+mn-cs"/>
              </a:defRPr>
            </a:lvl4pPr>
            <a:lvl5pPr marL="460800" indent="-228600">
              <a:defRPr lang="en-GB" sz="1600" kern="1200" dirty="0">
                <a:solidFill>
                  <a:schemeClr val="tx1"/>
                </a:solidFill>
                <a:latin typeface="+mn-lt"/>
                <a:ea typeface="+mn-ea"/>
                <a:cs typeface="+mn-cs"/>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dirty="0"/>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dirty="0"/>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dirty="0"/>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120282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A56A6B2-45CE-47D3-ADDB-BD31EA1119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3535" cy="6857999"/>
          </a:xfrm>
          <a:prstGeom prst="rect">
            <a:avLst/>
          </a:prstGeom>
        </p:spPr>
      </p:pic>
      <p:sp>
        <p:nvSpPr>
          <p:cNvPr id="2" name="Title 1">
            <a:extLst>
              <a:ext uri="{FF2B5EF4-FFF2-40B4-BE49-F238E27FC236}">
                <a16:creationId xmlns:a16="http://schemas.microsoft.com/office/drawing/2014/main" id="{0ED93AC6-2F50-4B91-B6DD-840E6B04BBBF}"/>
              </a:ext>
            </a:extLst>
          </p:cNvPr>
          <p:cNvSpPr>
            <a:spLocks noGrp="1"/>
          </p:cNvSpPr>
          <p:nvPr>
            <p:ph type="title" hasCustomPrompt="1"/>
          </p:nvPr>
        </p:nvSpPr>
        <p:spPr>
          <a:xfrm>
            <a:off x="831850" y="2587192"/>
            <a:ext cx="10515600" cy="590931"/>
          </a:xfrm>
        </p:spPr>
        <p:txBody>
          <a:bodyPr anchor="t" anchorCtr="0">
            <a:spAutoFit/>
          </a:bodyPr>
          <a:lstStyle>
            <a:lvl1pPr>
              <a:defRPr sz="3600" b="1"/>
            </a:lvl1pPr>
          </a:lstStyle>
          <a:p>
            <a:r>
              <a:rPr lang="en-US" dirty="0"/>
              <a:t>Section heading</a:t>
            </a:r>
            <a:endParaRPr lang="en-GB" dirty="0"/>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831850" y="3789940"/>
            <a:ext cx="10515600" cy="369332"/>
          </a:xfrm>
        </p:spPr>
        <p:txBody>
          <a:bodyPr>
            <a:spAutoFit/>
          </a:bodyPr>
          <a:lstStyle>
            <a:lvl1pPr marL="0" indent="0">
              <a:buNone/>
              <a:defRPr sz="20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Sub-heading</a:t>
            </a:r>
          </a:p>
        </p:txBody>
      </p:sp>
    </p:spTree>
    <p:extLst>
      <p:ext uri="{BB962C8B-B14F-4D97-AF65-F5344CB8AC3E}">
        <p14:creationId xmlns:p14="http://schemas.microsoft.com/office/powerpoint/2010/main" val="196778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041E873-0E11-44B1-8E1D-3939D1CB99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10" name="AutoShape 3">
            <a:extLst>
              <a:ext uri="{FF2B5EF4-FFF2-40B4-BE49-F238E27FC236}">
                <a16:creationId xmlns:a16="http://schemas.microsoft.com/office/drawing/2014/main" id="{4FAAD646-2462-41CA-AE4B-76753CEDFF52}"/>
              </a:ext>
            </a:extLst>
          </p:cNvPr>
          <p:cNvSpPr>
            <a:spLocks noChangeAspect="1" noChangeArrowheads="1" noTextEdit="1"/>
          </p:cNvSpPr>
          <p:nvPr userDrawn="1"/>
        </p:nvSpPr>
        <p:spPr bwMode="auto">
          <a:xfrm>
            <a:off x="0" y="0"/>
            <a:ext cx="12150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908626" y="901414"/>
            <a:ext cx="10405919" cy="563231"/>
          </a:xfrm>
        </p:spPr>
        <p:txBody>
          <a:bodyPr>
            <a:spAutoFit/>
          </a:bodyPr>
          <a:lstStyle>
            <a:lvl1pPr marL="0" indent="0">
              <a:buNone/>
              <a:defRPr sz="34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Large text page</a:t>
            </a:r>
          </a:p>
        </p:txBody>
      </p:sp>
      <p:sp>
        <p:nvSpPr>
          <p:cNvPr id="5" name="Footer Placeholder 4">
            <a:extLst>
              <a:ext uri="{FF2B5EF4-FFF2-40B4-BE49-F238E27FC236}">
                <a16:creationId xmlns:a16="http://schemas.microsoft.com/office/drawing/2014/main" id="{3939CF87-BF69-4238-8BAD-CEB980FB9F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E01D87-EBA9-4116-8E30-46E256527195}"/>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9" name="Rectangle: Diagonal Corners Rounded 8">
            <a:extLst>
              <a:ext uri="{FF2B5EF4-FFF2-40B4-BE49-F238E27FC236}">
                <a16:creationId xmlns:a16="http://schemas.microsoft.com/office/drawing/2014/main" id="{9C8A0FD4-F699-4BB5-A3C8-3A511F41233C}"/>
              </a:ext>
            </a:extLst>
          </p:cNvPr>
          <p:cNvSpPr/>
          <p:nvPr userDrawn="1"/>
        </p:nvSpPr>
        <p:spPr>
          <a:xfrm flipH="1">
            <a:off x="543561" y="553338"/>
            <a:ext cx="11095443" cy="5390262"/>
          </a:xfrm>
          <a:prstGeom prst="round2DiagRect">
            <a:avLst/>
          </a:prstGeom>
          <a:noFill/>
          <a:ln w="22860">
            <a:solidFill>
              <a:srgbClr val="616265"/>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endParaRPr lang="en-GB" dirty="0">
              <a:solidFill>
                <a:schemeClr val="tx1"/>
              </a:solidFill>
            </a:endParaRPr>
          </a:p>
        </p:txBody>
      </p:sp>
    </p:spTree>
    <p:extLst>
      <p:ext uri="{BB962C8B-B14F-4D97-AF65-F5344CB8AC3E}">
        <p14:creationId xmlns:p14="http://schemas.microsoft.com/office/powerpoint/2010/main" val="117039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CCFA8AA-1F36-4E3C-977C-A7C918EE026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8982F404-A628-4163-A67A-017625A1F1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6CC20F-2520-4988-AFE4-EBE97F23EF9C}"/>
              </a:ext>
            </a:extLst>
          </p:cNvPr>
          <p:cNvSpPr>
            <a:spLocks noGrp="1"/>
          </p:cNvSpPr>
          <p:nvPr>
            <p:ph sz="half" idx="1" hasCustomPrompt="1"/>
          </p:nvPr>
        </p:nvSpPr>
        <p:spPr>
          <a:xfrm>
            <a:off x="360000" y="1440000"/>
            <a:ext cx="5580000" cy="47114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dirty="0"/>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dirty="0"/>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dirty="0"/>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4" name="Content Placeholder 3">
            <a:extLst>
              <a:ext uri="{FF2B5EF4-FFF2-40B4-BE49-F238E27FC236}">
                <a16:creationId xmlns:a16="http://schemas.microsoft.com/office/drawing/2014/main" id="{2ABA3220-04BF-4C22-9F1D-EA71CB2E4D12}"/>
              </a:ext>
            </a:extLst>
          </p:cNvPr>
          <p:cNvSpPr>
            <a:spLocks noGrp="1"/>
          </p:cNvSpPr>
          <p:nvPr>
            <p:ph sz="half" idx="2" hasCustomPrompt="1"/>
          </p:nvPr>
        </p:nvSpPr>
        <p:spPr>
          <a:xfrm>
            <a:off x="6224072" y="1440000"/>
            <a:ext cx="5580000" cy="47114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dirty="0"/>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dirty="0"/>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dirty="0"/>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6" name="Footer Placeholder 5">
            <a:extLst>
              <a:ext uri="{FF2B5EF4-FFF2-40B4-BE49-F238E27FC236}">
                <a16:creationId xmlns:a16="http://schemas.microsoft.com/office/drawing/2014/main" id="{D69C2192-61D5-4EB8-AAF7-C62287CE3E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E3B638-8AEF-4744-AF26-A06733AEBCD1}"/>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411315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3238306-4959-4D7E-824A-5FCB2D3855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3F56CF47-9317-4BCB-B768-6FAFA244E835}"/>
              </a:ext>
            </a:extLst>
          </p:cNvPr>
          <p:cNvSpPr>
            <a:spLocks noGrp="1"/>
          </p:cNvSpPr>
          <p:nvPr>
            <p:ph type="title"/>
          </p:nvPr>
        </p:nvSpPr>
        <p:spPr>
          <a:xfrm>
            <a:off x="360000" y="360000"/>
            <a:ext cx="11444072" cy="904436"/>
          </a:xfrm>
        </p:spPr>
        <p:txBody>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28EE0031-2A64-4B9F-9549-581805ECA54B}"/>
              </a:ext>
            </a:extLst>
          </p:cNvPr>
          <p:cNvSpPr>
            <a:spLocks noGrp="1"/>
          </p:cNvSpPr>
          <p:nvPr>
            <p:ph type="body" idx="1"/>
          </p:nvPr>
        </p:nvSpPr>
        <p:spPr>
          <a:xfrm>
            <a:off x="368514" y="1440000"/>
            <a:ext cx="5580000" cy="82391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0C07EE-CCB7-404E-8CA0-28E7EADD4352}"/>
              </a:ext>
            </a:extLst>
          </p:cNvPr>
          <p:cNvSpPr>
            <a:spLocks noGrp="1"/>
          </p:cNvSpPr>
          <p:nvPr>
            <p:ph sz="half" idx="2" hasCustomPrompt="1"/>
          </p:nvPr>
        </p:nvSpPr>
        <p:spPr>
          <a:xfrm>
            <a:off x="368514" y="1980000"/>
            <a:ext cx="5580000" cy="39682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dirty="0"/>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dirty="0"/>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dirty="0"/>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Text Placeholder 4">
            <a:extLst>
              <a:ext uri="{FF2B5EF4-FFF2-40B4-BE49-F238E27FC236}">
                <a16:creationId xmlns:a16="http://schemas.microsoft.com/office/drawing/2014/main" id="{164D9511-94F7-4D8A-B308-9F45F8C31020}"/>
              </a:ext>
            </a:extLst>
          </p:cNvPr>
          <p:cNvSpPr>
            <a:spLocks noGrp="1"/>
          </p:cNvSpPr>
          <p:nvPr>
            <p:ph type="body" sz="quarter" idx="3"/>
          </p:nvPr>
        </p:nvSpPr>
        <p:spPr>
          <a:xfrm>
            <a:off x="6224072" y="1440000"/>
            <a:ext cx="5580000" cy="82391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14B37DB-BE92-439C-B307-B67909DBB68B}"/>
              </a:ext>
            </a:extLst>
          </p:cNvPr>
          <p:cNvSpPr>
            <a:spLocks noGrp="1"/>
          </p:cNvSpPr>
          <p:nvPr>
            <p:ph sz="quarter" idx="4" hasCustomPrompt="1"/>
          </p:nvPr>
        </p:nvSpPr>
        <p:spPr>
          <a:xfrm>
            <a:off x="6224072" y="1980000"/>
            <a:ext cx="5580000" cy="39682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dirty="0"/>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dirty="0"/>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dirty="0"/>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8" name="Footer Placeholder 7">
            <a:extLst>
              <a:ext uri="{FF2B5EF4-FFF2-40B4-BE49-F238E27FC236}">
                <a16:creationId xmlns:a16="http://schemas.microsoft.com/office/drawing/2014/main" id="{BF22FB8E-C592-4C15-8B2B-5B8ADAC8C7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C3D43E-BF05-4A08-83EC-42885B455129}"/>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773110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5ED54B9-F2A7-4FFF-9D77-5DA942986D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462557C2-113E-4A34-8911-A50E353E9CE5}"/>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4BFBCE85-97F0-4F9A-BD88-99ECA8B51C8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1D4E44F-BFBB-4DDD-863B-D41AF6EB9041}"/>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1958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0946B4A-3069-4ED3-99CC-607B68B7BCB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3" name="Footer Placeholder 2">
            <a:extLst>
              <a:ext uri="{FF2B5EF4-FFF2-40B4-BE49-F238E27FC236}">
                <a16:creationId xmlns:a16="http://schemas.microsoft.com/office/drawing/2014/main" id="{2383A5B5-FA1A-41C9-AE10-1940D02DA5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70FA1E2-41C9-4717-9C40-A65437125E44}"/>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118510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B943-7FEE-4EBA-894D-1AFF2D304472}"/>
              </a:ext>
            </a:extLst>
          </p:cNvPr>
          <p:cNvSpPr>
            <a:spLocks noGrp="1"/>
          </p:cNvSpPr>
          <p:nvPr>
            <p:ph type="title"/>
          </p:nvPr>
        </p:nvSpPr>
        <p:spPr>
          <a:xfrm>
            <a:off x="360000" y="360000"/>
            <a:ext cx="11444072" cy="535531"/>
          </a:xfrm>
          <a:prstGeom prst="rect">
            <a:avLst/>
          </a:prstGeom>
        </p:spPr>
        <p:txBody>
          <a:bodyPr vert="horz" lIns="91440" tIns="45720" rIns="91440" bIns="45720" rtlCol="0" anchor="t" anchorCtr="0">
            <a:sp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7B1BCFDC-5D94-4F0B-82D3-04481417E05B}"/>
              </a:ext>
            </a:extLst>
          </p:cNvPr>
          <p:cNvSpPr>
            <a:spLocks noGrp="1"/>
          </p:cNvSpPr>
          <p:nvPr>
            <p:ph type="body" idx="1"/>
          </p:nvPr>
        </p:nvSpPr>
        <p:spPr>
          <a:xfrm>
            <a:off x="359999" y="1440000"/>
            <a:ext cx="11444073" cy="4351338"/>
          </a:xfrm>
          <a:prstGeom prst="rect">
            <a:avLst/>
          </a:prstGeom>
        </p:spPr>
        <p:txBody>
          <a:bodyPr vert="horz" lIns="91440" tIns="45720" rIns="91440" bIns="45720" rtlCol="0">
            <a:normAutofit/>
          </a:body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dirty="0"/>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dirty="0"/>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dirty="0"/>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a16="http://schemas.microsoft.com/office/drawing/2014/main" id="{14055446-D695-44BC-B721-FA7A3D3B3C66}"/>
              </a:ext>
            </a:extLst>
          </p:cNvPr>
          <p:cNvSpPr>
            <a:spLocks noGrp="1"/>
          </p:cNvSpPr>
          <p:nvPr>
            <p:ph type="ftr" sz="quarter" idx="3"/>
          </p:nvPr>
        </p:nvSpPr>
        <p:spPr>
          <a:xfrm>
            <a:off x="4445000" y="6356350"/>
            <a:ext cx="6380018"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5680DA2C-4054-4870-AE04-3BEF0E4964D5}"/>
              </a:ext>
            </a:extLst>
          </p:cNvPr>
          <p:cNvSpPr>
            <a:spLocks noGrp="1"/>
          </p:cNvSpPr>
          <p:nvPr>
            <p:ph type="sldNum" sz="quarter" idx="4"/>
          </p:nvPr>
        </p:nvSpPr>
        <p:spPr>
          <a:xfrm>
            <a:off x="11044381" y="6356350"/>
            <a:ext cx="759691"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fld id="{06A44ADC-FBC0-4698-B0EC-1AD4A4060383}" type="slidenum">
              <a:rPr lang="en-GB" smtClean="0"/>
              <a:t>‹#›</a:t>
            </a:fld>
            <a:endParaRPr lang="en-GB" dirty="0"/>
          </a:p>
        </p:txBody>
      </p:sp>
    </p:spTree>
    <p:extLst>
      <p:ext uri="{BB962C8B-B14F-4D97-AF65-F5344CB8AC3E}">
        <p14:creationId xmlns:p14="http://schemas.microsoft.com/office/powerpoint/2010/main" val="2927442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6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lang="en-GB" sz="3200" b="1" kern="1200" dirty="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100" b="1"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3pPr>
      <a:lvl4pPr marL="57150" indent="-28575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4pPr>
      <a:lvl5pPr marL="517950" indent="-285750" algn="l" defTabSz="914400" rtl="0" eaLnBrk="1" latinLnBrk="0" hangingPunct="1">
        <a:lnSpc>
          <a:spcPct val="90000"/>
        </a:lnSpc>
        <a:spcBef>
          <a:spcPts val="500"/>
        </a:spcBef>
        <a:buFont typeface="Arial" panose="020B0604020202020204" pitchFamily="34" charset="0"/>
        <a:buChar char="•"/>
        <a:defRPr lang="en-GB"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youtu.be/JVB6TC49ss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hs.uk/conditions/coronavirus-covid-19/"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killsforcare.org.uk/COVID-19IEP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forms.office.com/formspro/Pages/ResponsePage.aspx?id=uMpdpWbO6kWrP2W8Kwe105edhl6065JGnQ6QaoOkizNUNU0wQkpTTDFUWTAzRzdDUTFGWDNCSFNJVC4u&amp;vt=a55dcab8-ce66-45ea-ab3f-65bc2b07b5d3_2b4b9e57-6e02-4cb2-97de-c6a4a22ff9df_Hash7_xqkWhgCqBNP04ZXPNSGQbYcLuPgbmkb2HBM74RMLHqY%3d" TargetMode="External"/><Relationship Id="rId7" Type="http://schemas.openxmlformats.org/officeDocument/2006/relationships/hyperlink" Target="https://forms.office.com/formspro/Pages/ResponsePage.aspx?id=uMpdpWbO6kWrP2W8Kwe105edhl6065JGnQ6QaoOkizNUNU0wQkpTTDFUWTAzRzdDUTFGWDNCSFNJVC4u&amp;vt=a55dcab8-ce66-45ea-ab3f-65bc2b07b5d3_9d425bea-c0c8-4418-b18e-0e8c96fe89ce_Hash7_akWzSfCLITU3nZb5Xaer%2fGaN2N0IWgbGzkMpV2ndJXg%3d" TargetMode="External"/><Relationship Id="rId2" Type="http://schemas.openxmlformats.org/officeDocument/2006/relationships/hyperlink" Target="https://forms.office.com/formspro/Pages/ResponsePage.aspx?id=uMpdpWbO6kWrP2W8Kwe105edhl6065JGnQ6QaoOkizNUNU0wQkpTTDFUWTAzRzdDUTFGWDNCSFNJVC4u&amp;vt=a55dcab8-ce66-45ea-ab3f-65bc2b07b5d3_a387f86e-f3e7-42f9-bb53-880096924fe1_Hash7_qGsXh3nVVN%2bUwgkpE5%2bCSIOakpAa04r3crFhEFojWSE%3d" TargetMode="External"/><Relationship Id="rId1" Type="http://schemas.openxmlformats.org/officeDocument/2006/relationships/slideLayout" Target="../slideLayouts/slideLayout2.xml"/><Relationship Id="rId6" Type="http://schemas.openxmlformats.org/officeDocument/2006/relationships/hyperlink" Target="https://forms.office.com/formspro/Pages/ResponsePage.aspx?id=uMpdpWbO6kWrP2W8Kwe105edhl6065JGnQ6QaoOkizNUNU0wQkpTTDFUWTAzRzdDUTFGWDNCSFNJVC4u&amp;vt=a55dcab8-ce66-45ea-ab3f-65bc2b07b5d3_d3cb0111-c65e-40d1-a546-04c69961179b_Hash7_6cCd1sXVXm20kAsmSPMJzwkiyVyteDOtcyf%2bk9qiLqQ%3d" TargetMode="External"/><Relationship Id="rId5" Type="http://schemas.openxmlformats.org/officeDocument/2006/relationships/hyperlink" Target="https://forms.office.com/formspro/Pages/ResponsePage.aspx?id=uMpdpWbO6kWrP2W8Kwe105edhl6065JGnQ6QaoOkizNUNU0wQkpTTDFUWTAzRzdDUTFGWDNCSFNJVC4u&amp;vt=a55dcab8-ce66-45ea-ab3f-65bc2b07b5d3_a519ed19-f52f-46d5-b22d-0243e6c31d7a_Hash7_LZMuxPmVK5NxOk8Rp09ngyNeDA9DUzNffC7GcrSAzK8%3d" TargetMode="External"/><Relationship Id="rId4" Type="http://schemas.openxmlformats.org/officeDocument/2006/relationships/hyperlink" Target="https://forms.office.com/formspro/Pages/ResponsePage.aspx?id=uMpdpWbO6kWrP2W8Kwe105edhl6065JGnQ6QaoOkizNUNU0wQkpTTDFUWTAzRzdDUTFGWDNCSFNJVC4u&amp;vt=a55dcab8-ce66-45ea-ab3f-65bc2b07b5d3_25854420-e432-460c-bb2d-54fbfd78a8c8_Hash7_xFnqDqGPLB3yaZ80cUqYpC3v5rOtOHWOxh5QsfeYDi0%3d"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70E482-A125-4833-B712-67EC9E72E5F2}"/>
              </a:ext>
            </a:extLst>
          </p:cNvPr>
          <p:cNvSpPr>
            <a:spLocks noGrp="1"/>
          </p:cNvSpPr>
          <p:nvPr>
            <p:ph type="ctrTitle"/>
          </p:nvPr>
        </p:nvSpPr>
        <p:spPr/>
        <p:txBody>
          <a:bodyPr/>
          <a:lstStyle/>
          <a:p>
            <a:r>
              <a:rPr lang="en-GB" dirty="0"/>
              <a:t>Coronavirus National Testing Programme</a:t>
            </a:r>
          </a:p>
        </p:txBody>
      </p:sp>
      <p:sp>
        <p:nvSpPr>
          <p:cNvPr id="5" name="Subtitle 4">
            <a:extLst>
              <a:ext uri="{FF2B5EF4-FFF2-40B4-BE49-F238E27FC236}">
                <a16:creationId xmlns:a16="http://schemas.microsoft.com/office/drawing/2014/main" id="{F9E4C3DD-0C15-4059-95FA-4122D45E2BAB}"/>
              </a:ext>
            </a:extLst>
          </p:cNvPr>
          <p:cNvSpPr>
            <a:spLocks noGrp="1"/>
          </p:cNvSpPr>
          <p:nvPr>
            <p:ph type="subTitle" idx="1"/>
          </p:nvPr>
        </p:nvSpPr>
        <p:spPr>
          <a:xfrm>
            <a:off x="930373" y="4156220"/>
            <a:ext cx="9933370" cy="646331"/>
          </a:xfrm>
        </p:spPr>
        <p:txBody>
          <a:bodyPr/>
          <a:lstStyle/>
          <a:p>
            <a:r>
              <a:rPr lang="en-GB" dirty="0"/>
              <a:t>Information for employers and personal care assistants on testing for frontline workers</a:t>
            </a:r>
          </a:p>
        </p:txBody>
      </p:sp>
      <p:sp>
        <p:nvSpPr>
          <p:cNvPr id="6" name="Text Placeholder 5">
            <a:extLst>
              <a:ext uri="{FF2B5EF4-FFF2-40B4-BE49-F238E27FC236}">
                <a16:creationId xmlns:a16="http://schemas.microsoft.com/office/drawing/2014/main" id="{CB69CF3D-3ED7-4E40-8980-547EF27F078A}"/>
              </a:ext>
            </a:extLst>
          </p:cNvPr>
          <p:cNvSpPr>
            <a:spLocks noGrp="1"/>
          </p:cNvSpPr>
          <p:nvPr>
            <p:ph type="body" sz="quarter" idx="13"/>
          </p:nvPr>
        </p:nvSpPr>
        <p:spPr/>
        <p:txBody>
          <a:bodyPr/>
          <a:lstStyle/>
          <a:p>
            <a:r>
              <a:rPr lang="en-GB" dirty="0"/>
              <a:t>21 April 2020</a:t>
            </a:r>
          </a:p>
        </p:txBody>
      </p:sp>
    </p:spTree>
    <p:extLst>
      <p:ext uri="{BB962C8B-B14F-4D97-AF65-F5344CB8AC3E}">
        <p14:creationId xmlns:p14="http://schemas.microsoft.com/office/powerpoint/2010/main" val="3176832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C8E467-C17E-4A62-9AE5-F52FA95BC988}"/>
              </a:ext>
            </a:extLst>
          </p:cNvPr>
          <p:cNvSpPr>
            <a:spLocks noGrp="1"/>
          </p:cNvSpPr>
          <p:nvPr>
            <p:ph type="title"/>
          </p:nvPr>
        </p:nvSpPr>
        <p:spPr/>
        <p:txBody>
          <a:bodyPr/>
          <a:lstStyle/>
          <a:p>
            <a:r>
              <a:rPr lang="en-GB" dirty="0"/>
              <a:t>Online registration disclaimer</a:t>
            </a:r>
          </a:p>
        </p:txBody>
      </p:sp>
      <p:sp>
        <p:nvSpPr>
          <p:cNvPr id="7" name="Content Placeholder 6">
            <a:extLst>
              <a:ext uri="{FF2B5EF4-FFF2-40B4-BE49-F238E27FC236}">
                <a16:creationId xmlns:a16="http://schemas.microsoft.com/office/drawing/2014/main" id="{B45199DD-EC17-4660-B97D-D0A24B0C8A59}"/>
              </a:ext>
            </a:extLst>
          </p:cNvPr>
          <p:cNvSpPr>
            <a:spLocks noGrp="1"/>
          </p:cNvSpPr>
          <p:nvPr>
            <p:ph idx="1"/>
          </p:nvPr>
        </p:nvSpPr>
        <p:spPr>
          <a:xfrm>
            <a:off x="359999" y="1204840"/>
            <a:ext cx="11446163" cy="4340284"/>
          </a:xfrm>
        </p:spPr>
        <p:txBody>
          <a:bodyPr/>
          <a:lstStyle/>
          <a:p>
            <a:pPr lvl="0">
              <a:lnSpc>
                <a:spcPct val="100000"/>
              </a:lnSpc>
              <a:spcBef>
                <a:spcPts val="1800"/>
              </a:spcBef>
              <a:spcAft>
                <a:spcPts val="0"/>
              </a:spcAft>
              <a:buClr>
                <a:srgbClr val="787878"/>
              </a:buClr>
              <a:buSzPct val="75000"/>
            </a:pPr>
            <a:endParaRPr lang="en-GB" sz="1800" b="0" spc="-30" dirty="0">
              <a:ea typeface="Verdana" panose="020B0604030504040204" pitchFamily="34" charset="0"/>
            </a:endParaRPr>
          </a:p>
          <a:p>
            <a:pPr lvl="0">
              <a:lnSpc>
                <a:spcPct val="100000"/>
              </a:lnSpc>
              <a:spcBef>
                <a:spcPts val="1800"/>
              </a:spcBef>
              <a:spcAft>
                <a:spcPts val="0"/>
              </a:spcAft>
              <a:buClr>
                <a:srgbClr val="787878"/>
              </a:buClr>
              <a:buSzPct val="75000"/>
            </a:pPr>
            <a:r>
              <a:rPr lang="en-GB" sz="1800" b="0" spc="-30" dirty="0">
                <a:ea typeface="Verdana" panose="020B0604030504040204" pitchFamily="34" charset="0"/>
              </a:rPr>
              <a:t>The online registration form is being provided by the Care Quality Commission (CQC). </a:t>
            </a:r>
          </a:p>
          <a:p>
            <a:pPr lvl="0">
              <a:lnSpc>
                <a:spcPct val="100000"/>
              </a:lnSpc>
              <a:spcBef>
                <a:spcPts val="1800"/>
              </a:spcBef>
              <a:spcAft>
                <a:spcPts val="0"/>
              </a:spcAft>
              <a:buClr>
                <a:srgbClr val="787878"/>
              </a:buClr>
              <a:buSzPct val="75000"/>
            </a:pPr>
            <a:r>
              <a:rPr lang="en-GB" sz="1800" b="0" spc="-30" dirty="0">
                <a:ea typeface="Verdana" panose="020B0604030504040204" pitchFamily="34" charset="0"/>
              </a:rPr>
              <a:t>This is a temporary facility being provided in-kind by CQC colleagues as an interim solution whilst the permanent digital portal is being developed by the NHS.</a:t>
            </a:r>
          </a:p>
          <a:p>
            <a:pPr lvl="0">
              <a:lnSpc>
                <a:spcPct val="100000"/>
              </a:lnSpc>
              <a:spcBef>
                <a:spcPts val="1800"/>
              </a:spcBef>
              <a:spcAft>
                <a:spcPts val="0"/>
              </a:spcAft>
              <a:buClr>
                <a:srgbClr val="787878"/>
              </a:buClr>
              <a:buSzPct val="75000"/>
            </a:pPr>
            <a:r>
              <a:rPr lang="en-GB" sz="1800" b="0" spc="-30" dirty="0">
                <a:ea typeface="Verdana" panose="020B0604030504040204" pitchFamily="34" charset="0"/>
              </a:rPr>
              <a:t>DHSC retains </a:t>
            </a:r>
            <a:r>
              <a:rPr lang="en-GB" sz="1800" b="0" i="1" spc="-30" dirty="0">
                <a:ea typeface="Verdana" panose="020B0604030504040204" pitchFamily="34" charset="0"/>
              </a:rPr>
              <a:t>full accountability </a:t>
            </a:r>
            <a:r>
              <a:rPr lang="en-GB" sz="1800" b="0" spc="-30" dirty="0">
                <a:ea typeface="Verdana" panose="020B0604030504040204" pitchFamily="34" charset="0"/>
              </a:rPr>
              <a:t>for the provision of this temporary online registration solution.</a:t>
            </a:r>
          </a:p>
        </p:txBody>
      </p:sp>
      <p:sp>
        <p:nvSpPr>
          <p:cNvPr id="9" name="Slide Number Placeholder 8">
            <a:extLst>
              <a:ext uri="{FF2B5EF4-FFF2-40B4-BE49-F238E27FC236}">
                <a16:creationId xmlns:a16="http://schemas.microsoft.com/office/drawing/2014/main" id="{37166DD0-478C-4C64-8462-32AC94011F3A}"/>
              </a:ext>
            </a:extLst>
          </p:cNvPr>
          <p:cNvSpPr>
            <a:spLocks noGrp="1"/>
          </p:cNvSpPr>
          <p:nvPr>
            <p:ph type="sldNum" sz="quarter" idx="12"/>
          </p:nvPr>
        </p:nvSpPr>
        <p:spPr/>
        <p:txBody>
          <a:bodyPr/>
          <a:lstStyle/>
          <a:p>
            <a:fld id="{06A44ADC-FBC0-4698-B0EC-1AD4A4060383}" type="slidenum">
              <a:rPr lang="en-GB" smtClean="0"/>
              <a:t>10</a:t>
            </a:fld>
            <a:endParaRPr lang="en-GB"/>
          </a:p>
        </p:txBody>
      </p:sp>
      <p:pic>
        <p:nvPicPr>
          <p:cNvPr id="10" name="Picture 9">
            <a:extLst>
              <a:ext uri="{FF2B5EF4-FFF2-40B4-BE49-F238E27FC236}">
                <a16:creationId xmlns:a16="http://schemas.microsoft.com/office/drawing/2014/main" id="{D608CD1E-FC48-4E4C-AD9B-0E9FCF8B09AC}"/>
              </a:ext>
            </a:extLst>
          </p:cNvPr>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372720" y="4623699"/>
            <a:ext cx="1431352" cy="1450145"/>
          </a:xfrm>
          <a:prstGeom prst="rect">
            <a:avLst/>
          </a:prstGeom>
        </p:spPr>
      </p:pic>
    </p:spTree>
    <p:extLst>
      <p:ext uri="{BB962C8B-B14F-4D97-AF65-F5344CB8AC3E}">
        <p14:creationId xmlns:p14="http://schemas.microsoft.com/office/powerpoint/2010/main" val="4196174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C8E467-C17E-4A62-9AE5-F52FA95BC988}"/>
              </a:ext>
            </a:extLst>
          </p:cNvPr>
          <p:cNvSpPr>
            <a:spLocks noGrp="1"/>
          </p:cNvSpPr>
          <p:nvPr>
            <p:ph type="title"/>
          </p:nvPr>
        </p:nvSpPr>
        <p:spPr/>
        <p:txBody>
          <a:bodyPr/>
          <a:lstStyle/>
          <a:p>
            <a:r>
              <a:rPr lang="en-GB" dirty="0"/>
              <a:t>Testing of children under 18 years of age</a:t>
            </a:r>
          </a:p>
        </p:txBody>
      </p:sp>
      <p:sp>
        <p:nvSpPr>
          <p:cNvPr id="7" name="Content Placeholder 6">
            <a:extLst>
              <a:ext uri="{FF2B5EF4-FFF2-40B4-BE49-F238E27FC236}">
                <a16:creationId xmlns:a16="http://schemas.microsoft.com/office/drawing/2014/main" id="{B45199DD-EC17-4660-B97D-D0A24B0C8A59}"/>
              </a:ext>
            </a:extLst>
          </p:cNvPr>
          <p:cNvSpPr>
            <a:spLocks noGrp="1"/>
          </p:cNvSpPr>
          <p:nvPr>
            <p:ph idx="1"/>
          </p:nvPr>
        </p:nvSpPr>
        <p:spPr>
          <a:xfrm>
            <a:off x="359999" y="1204839"/>
            <a:ext cx="11446163" cy="4586499"/>
          </a:xfrm>
        </p:spPr>
        <p:txBody>
          <a:bodyPr/>
          <a:lstStyle/>
          <a:p>
            <a:pPr lvl="0">
              <a:lnSpc>
                <a:spcPct val="100000"/>
              </a:lnSpc>
              <a:spcBef>
                <a:spcPts val="1800"/>
              </a:spcBef>
              <a:spcAft>
                <a:spcPts val="0"/>
              </a:spcAft>
              <a:buClr>
                <a:srgbClr val="787878"/>
              </a:buClr>
              <a:buSzPct val="75000"/>
            </a:pPr>
            <a:endParaRPr lang="en-GB" sz="1800" b="0" spc="-30" dirty="0">
              <a:ea typeface="Verdana" panose="020B0604030504040204" pitchFamily="34" charset="0"/>
            </a:endParaRPr>
          </a:p>
          <a:p>
            <a:pPr lvl="0">
              <a:lnSpc>
                <a:spcPct val="100000"/>
              </a:lnSpc>
              <a:spcBef>
                <a:spcPts val="1800"/>
              </a:spcBef>
              <a:spcAft>
                <a:spcPts val="0"/>
              </a:spcAft>
              <a:buClr>
                <a:srgbClr val="787878"/>
              </a:buClr>
              <a:buSzPct val="75000"/>
            </a:pPr>
            <a:r>
              <a:rPr lang="en-GB" sz="1800" b="0" spc="-30" dirty="0">
                <a:ea typeface="Verdana" panose="020B0604030504040204" pitchFamily="34" charset="0"/>
              </a:rPr>
              <a:t>If a frontline worker is self-isolating due to an under-18 year old in their household showing symptoms of the coronavirus, that child can be tested. </a:t>
            </a:r>
          </a:p>
          <a:p>
            <a:pPr lvl="0">
              <a:lnSpc>
                <a:spcPct val="100000"/>
              </a:lnSpc>
              <a:spcBef>
                <a:spcPts val="1800"/>
              </a:spcBef>
              <a:spcAft>
                <a:spcPts val="0"/>
              </a:spcAft>
              <a:buClr>
                <a:srgbClr val="787878"/>
              </a:buClr>
              <a:buSzPct val="75000"/>
            </a:pPr>
            <a:r>
              <a:rPr lang="en-GB" sz="1800" b="0" i="1" spc="-30" dirty="0">
                <a:ea typeface="Verdana" panose="020B0604030504040204" pitchFamily="34" charset="0"/>
              </a:rPr>
              <a:t>Testing for children is available at specific sites – see slide 9 for details</a:t>
            </a:r>
          </a:p>
          <a:p>
            <a:pPr lvl="0">
              <a:lnSpc>
                <a:spcPct val="100000"/>
              </a:lnSpc>
              <a:spcBef>
                <a:spcPts val="1800"/>
              </a:spcBef>
              <a:spcAft>
                <a:spcPts val="0"/>
              </a:spcAft>
              <a:buClr>
                <a:srgbClr val="787878"/>
              </a:buClr>
              <a:buSzPct val="75000"/>
            </a:pPr>
            <a:r>
              <a:rPr lang="en-GB" sz="1800" b="0" spc="-30" dirty="0">
                <a:ea typeface="Verdana" panose="020B0604030504040204" pitchFamily="34" charset="0"/>
              </a:rPr>
              <a:t>Right now tests for 12-18 year olds can be self-administered or the parent/guardian can perform them.</a:t>
            </a:r>
          </a:p>
          <a:p>
            <a:pPr lvl="0">
              <a:lnSpc>
                <a:spcPct val="100000"/>
              </a:lnSpc>
              <a:spcBef>
                <a:spcPts val="1800"/>
              </a:spcBef>
              <a:spcAft>
                <a:spcPts val="0"/>
              </a:spcAft>
              <a:buClr>
                <a:srgbClr val="787878"/>
              </a:buClr>
              <a:buSzPct val="75000"/>
            </a:pPr>
            <a:r>
              <a:rPr lang="en-GB" sz="1800" b="0" spc="-30" dirty="0">
                <a:ea typeface="Verdana" panose="020B0604030504040204" pitchFamily="34" charset="0"/>
              </a:rPr>
              <a:t>Tests for 5-12 year olds must be administered by the parent or guardian.</a:t>
            </a:r>
          </a:p>
          <a:p>
            <a:pPr lvl="0">
              <a:lnSpc>
                <a:spcPct val="100000"/>
              </a:lnSpc>
              <a:spcBef>
                <a:spcPts val="1800"/>
              </a:spcBef>
              <a:spcAft>
                <a:spcPts val="0"/>
              </a:spcAft>
              <a:buClr>
                <a:srgbClr val="787878"/>
              </a:buClr>
              <a:buSzPct val="75000"/>
            </a:pPr>
            <a:r>
              <a:rPr lang="en-GB" sz="1800" b="0" spc="-30" dirty="0">
                <a:ea typeface="Verdana" panose="020B0604030504040204" pitchFamily="34" charset="0"/>
              </a:rPr>
              <a:t>Tests are unsuitable for under fives. If the key worker’s child under-five has coronavirus symptoms, please instruct them to follow current NHS guidance https://www.nhs.uk/conditions/coronavirus-covid-19/ </a:t>
            </a:r>
          </a:p>
          <a:p>
            <a:pPr lvl="0">
              <a:lnSpc>
                <a:spcPct val="100000"/>
              </a:lnSpc>
              <a:spcBef>
                <a:spcPts val="1800"/>
              </a:spcBef>
              <a:spcAft>
                <a:spcPts val="0"/>
              </a:spcAft>
              <a:buClr>
                <a:srgbClr val="787878"/>
              </a:buClr>
              <a:buSzPct val="75000"/>
            </a:pPr>
            <a:r>
              <a:rPr lang="en-GB" sz="1800" b="0" spc="-30" dirty="0">
                <a:ea typeface="Verdana" panose="020B0604030504040204" pitchFamily="34" charset="0"/>
              </a:rPr>
              <a:t>This helpful animation demonstrates the drive-through test </a:t>
            </a:r>
            <a:r>
              <a:rPr lang="en-GB" sz="1800" b="0" spc="-30" dirty="0">
                <a:ea typeface="Verdana" panose="020B0604030504040204" pitchFamily="34" charset="0"/>
                <a:hlinkClick r:id="rId2"/>
              </a:rPr>
              <a:t>experience</a:t>
            </a:r>
            <a:endParaRPr lang="en-GB" dirty="0"/>
          </a:p>
        </p:txBody>
      </p:sp>
      <p:sp>
        <p:nvSpPr>
          <p:cNvPr id="9" name="Slide Number Placeholder 8">
            <a:extLst>
              <a:ext uri="{FF2B5EF4-FFF2-40B4-BE49-F238E27FC236}">
                <a16:creationId xmlns:a16="http://schemas.microsoft.com/office/drawing/2014/main" id="{37166DD0-478C-4C64-8462-32AC94011F3A}"/>
              </a:ext>
            </a:extLst>
          </p:cNvPr>
          <p:cNvSpPr>
            <a:spLocks noGrp="1"/>
          </p:cNvSpPr>
          <p:nvPr>
            <p:ph type="sldNum" sz="quarter" idx="12"/>
          </p:nvPr>
        </p:nvSpPr>
        <p:spPr/>
        <p:txBody>
          <a:bodyPr/>
          <a:lstStyle/>
          <a:p>
            <a:fld id="{06A44ADC-FBC0-4698-B0EC-1AD4A4060383}" type="slidenum">
              <a:rPr lang="en-GB" smtClean="0"/>
              <a:t>2</a:t>
            </a:fld>
            <a:endParaRPr lang="en-GB"/>
          </a:p>
        </p:txBody>
      </p:sp>
      <p:pic>
        <p:nvPicPr>
          <p:cNvPr id="10" name="Picture 9">
            <a:extLst>
              <a:ext uri="{FF2B5EF4-FFF2-40B4-BE49-F238E27FC236}">
                <a16:creationId xmlns:a16="http://schemas.microsoft.com/office/drawing/2014/main" id="{D608CD1E-FC48-4E4C-AD9B-0E9FCF8B09AC}"/>
              </a:ext>
            </a:extLst>
          </p:cNvPr>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372720" y="4623699"/>
            <a:ext cx="1431352" cy="1450145"/>
          </a:xfrm>
          <a:prstGeom prst="rect">
            <a:avLst/>
          </a:prstGeom>
        </p:spPr>
      </p:pic>
    </p:spTree>
    <p:extLst>
      <p:ext uri="{BB962C8B-B14F-4D97-AF65-F5344CB8AC3E}">
        <p14:creationId xmlns:p14="http://schemas.microsoft.com/office/powerpoint/2010/main" val="1342822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C8E467-C17E-4A62-9AE5-F52FA95BC988}"/>
              </a:ext>
            </a:extLst>
          </p:cNvPr>
          <p:cNvSpPr>
            <a:spLocks noGrp="1"/>
          </p:cNvSpPr>
          <p:nvPr>
            <p:ph type="title"/>
          </p:nvPr>
        </p:nvSpPr>
        <p:spPr/>
        <p:txBody>
          <a:bodyPr/>
          <a:lstStyle/>
          <a:p>
            <a:r>
              <a:rPr lang="en-GB" dirty="0"/>
              <a:t>Introduction</a:t>
            </a:r>
          </a:p>
        </p:txBody>
      </p:sp>
      <p:sp>
        <p:nvSpPr>
          <p:cNvPr id="7" name="Content Placeholder 6">
            <a:extLst>
              <a:ext uri="{FF2B5EF4-FFF2-40B4-BE49-F238E27FC236}">
                <a16:creationId xmlns:a16="http://schemas.microsoft.com/office/drawing/2014/main" id="{B45199DD-EC17-4660-B97D-D0A24B0C8A59}"/>
              </a:ext>
            </a:extLst>
          </p:cNvPr>
          <p:cNvSpPr>
            <a:spLocks noGrp="1"/>
          </p:cNvSpPr>
          <p:nvPr>
            <p:ph idx="1"/>
          </p:nvPr>
        </p:nvSpPr>
        <p:spPr>
          <a:xfrm>
            <a:off x="359999" y="1276350"/>
            <a:ext cx="11446163" cy="4514988"/>
          </a:xfrm>
        </p:spPr>
        <p:txBody>
          <a:bodyPr/>
          <a:lstStyle/>
          <a:p>
            <a:pPr lvl="0">
              <a:lnSpc>
                <a:spcPct val="100000"/>
              </a:lnSpc>
              <a:spcBef>
                <a:spcPts val="1800"/>
              </a:spcBef>
              <a:spcAft>
                <a:spcPts val="0"/>
              </a:spcAft>
              <a:buClr>
                <a:srgbClr val="787878"/>
              </a:buClr>
              <a:buSzPct val="75000"/>
            </a:pPr>
            <a:r>
              <a:rPr lang="en-GB" sz="1600" b="0" spc="-30" dirty="0">
                <a:ea typeface="Verdana" panose="020B0604030504040204" pitchFamily="34" charset="0"/>
              </a:rPr>
              <a:t>The National Testing Programme provides coronavirus tests to frontline workers or symptomatic members of their household. This is to support the return to work of frontline workers and help employers maximise their workforce capacity during this unprecedented time. </a:t>
            </a:r>
            <a:r>
              <a:rPr lang="en-GB" sz="1600" spc="-30" dirty="0">
                <a:ea typeface="Verdana" panose="020B0604030504040204" pitchFamily="34" charset="0"/>
              </a:rPr>
              <a:t>When a member of staff reports the need for a coronavirus test, please complete the following actions:</a:t>
            </a:r>
            <a:endParaRPr lang="en-GB" sz="1600" b="0" spc="-30" dirty="0">
              <a:ea typeface="Verdana" panose="020B0604030504040204" pitchFamily="34" charset="0"/>
            </a:endParaRPr>
          </a:p>
          <a:p>
            <a:pPr marL="342900" lvl="0" indent="-342900">
              <a:lnSpc>
                <a:spcPct val="100000"/>
              </a:lnSpc>
              <a:spcBef>
                <a:spcPts val="1000"/>
              </a:spcBef>
              <a:spcAft>
                <a:spcPts val="0"/>
              </a:spcAft>
              <a:buClr>
                <a:srgbClr val="787878"/>
              </a:buClr>
              <a:buSzPct val="75000"/>
              <a:buFont typeface="+mj-lt"/>
              <a:buAutoNum type="arabicPeriod"/>
            </a:pPr>
            <a:r>
              <a:rPr lang="en-GB" sz="1600" b="0" spc="-30" dirty="0"/>
              <a:t>Confirm that the employee is either self-isolating because they have coronavirus symptoms or a member(s) of their household are showing symptoms and are therefore eligible for testing. Symptoms can be found at </a:t>
            </a:r>
            <a:r>
              <a:rPr lang="en-GB" sz="1600" b="0" spc="-30" dirty="0">
                <a:hlinkClick r:id="rId3"/>
              </a:rPr>
              <a:t>https://www.nhs.uk/conditions/coronavirus-covid-19/</a:t>
            </a:r>
            <a:r>
              <a:rPr lang="en-GB" sz="1600" b="0" spc="-30" dirty="0"/>
              <a:t> </a:t>
            </a:r>
          </a:p>
          <a:p>
            <a:pPr marL="342900" lvl="0" indent="-342900">
              <a:lnSpc>
                <a:spcPct val="100000"/>
              </a:lnSpc>
              <a:spcBef>
                <a:spcPts val="1000"/>
              </a:spcBef>
              <a:spcAft>
                <a:spcPts val="0"/>
              </a:spcAft>
              <a:buClr>
                <a:srgbClr val="787878"/>
              </a:buClr>
              <a:buSzPct val="75000"/>
              <a:buFont typeface="+mj-lt"/>
              <a:buAutoNum type="arabicPeriod"/>
            </a:pPr>
            <a:endParaRPr lang="en-GB" sz="1600" b="0" spc="-30" dirty="0"/>
          </a:p>
          <a:p>
            <a:pPr marL="342900" lvl="0" indent="-342900">
              <a:lnSpc>
                <a:spcPct val="100000"/>
              </a:lnSpc>
              <a:spcBef>
                <a:spcPts val="1000"/>
              </a:spcBef>
              <a:spcAft>
                <a:spcPts val="0"/>
              </a:spcAft>
              <a:buClr>
                <a:srgbClr val="787878"/>
              </a:buClr>
              <a:buSzPct val="75000"/>
              <a:buFont typeface="+mj-lt"/>
              <a:buAutoNum type="arabicPeriod"/>
            </a:pPr>
            <a:r>
              <a:rPr lang="en-GB" sz="1600" b="0" spc="-30" dirty="0"/>
              <a:t>Send the employee requesting a test the accompanying communication, and </a:t>
            </a:r>
            <a:r>
              <a:rPr lang="en-GB" sz="1600" spc="-30" dirty="0"/>
              <a:t>insert the sector-specific link </a:t>
            </a:r>
            <a:r>
              <a:rPr lang="en-GB" sz="1600" b="0" spc="-30" dirty="0"/>
              <a:t>your employee must follow to complete their registration for testing. </a:t>
            </a:r>
            <a:r>
              <a:rPr lang="en-GB" sz="1600" b="0" u="sng" spc="-30" dirty="0"/>
              <a:t>For Personal Care Assistants (PAs), the sector specific link that should be used is ‘</a:t>
            </a:r>
            <a:r>
              <a:rPr lang="en-GB" sz="1600" b="0" i="1" u="sng" spc="-30" dirty="0"/>
              <a:t>Other Government Departments’ (further information is available on slide 10).</a:t>
            </a:r>
            <a:endParaRPr lang="en-GB" sz="1600" b="0" u="sng" spc="-30" dirty="0"/>
          </a:p>
          <a:p>
            <a:pPr marL="342900" lvl="0" indent="-342900">
              <a:lnSpc>
                <a:spcPct val="100000"/>
              </a:lnSpc>
              <a:spcBef>
                <a:spcPts val="1000"/>
              </a:spcBef>
              <a:spcAft>
                <a:spcPts val="0"/>
              </a:spcAft>
              <a:buClr>
                <a:srgbClr val="787878"/>
              </a:buClr>
              <a:buSzPct val="75000"/>
              <a:buFont typeface="+mj-lt"/>
              <a:buAutoNum type="arabicPeriod"/>
            </a:pPr>
            <a:endParaRPr lang="en-GB" sz="1600" b="0" spc="-30" dirty="0"/>
          </a:p>
          <a:p>
            <a:pPr marL="342900" lvl="0" indent="-342900">
              <a:lnSpc>
                <a:spcPct val="100000"/>
              </a:lnSpc>
              <a:spcBef>
                <a:spcPts val="1000"/>
              </a:spcBef>
              <a:spcAft>
                <a:spcPts val="0"/>
              </a:spcAft>
              <a:buClr>
                <a:srgbClr val="787878"/>
              </a:buClr>
              <a:buSzPct val="75000"/>
              <a:buFont typeface="+mj-lt"/>
              <a:buAutoNum type="arabicPeriod"/>
            </a:pPr>
            <a:r>
              <a:rPr lang="en-GB" sz="1600" b="0" spc="-30" dirty="0"/>
              <a:t>You may include your organisation’s logo on the accompanying template in the top middle of the header if you wish, however the HMG logo must remain in the top left with the NHS logo top right</a:t>
            </a:r>
          </a:p>
          <a:p>
            <a:endParaRPr lang="en-GB" dirty="0"/>
          </a:p>
        </p:txBody>
      </p:sp>
      <p:sp>
        <p:nvSpPr>
          <p:cNvPr id="9" name="Slide Number Placeholder 8">
            <a:extLst>
              <a:ext uri="{FF2B5EF4-FFF2-40B4-BE49-F238E27FC236}">
                <a16:creationId xmlns:a16="http://schemas.microsoft.com/office/drawing/2014/main" id="{37166DD0-478C-4C64-8462-32AC94011F3A}"/>
              </a:ext>
            </a:extLst>
          </p:cNvPr>
          <p:cNvSpPr>
            <a:spLocks noGrp="1"/>
          </p:cNvSpPr>
          <p:nvPr>
            <p:ph type="sldNum" sz="quarter" idx="12"/>
          </p:nvPr>
        </p:nvSpPr>
        <p:spPr/>
        <p:txBody>
          <a:bodyPr/>
          <a:lstStyle/>
          <a:p>
            <a:fld id="{06A44ADC-FBC0-4698-B0EC-1AD4A4060383}" type="slidenum">
              <a:rPr lang="en-GB" smtClean="0"/>
              <a:t>3</a:t>
            </a:fld>
            <a:endParaRPr lang="en-GB"/>
          </a:p>
        </p:txBody>
      </p:sp>
      <p:pic>
        <p:nvPicPr>
          <p:cNvPr id="10" name="Picture 9">
            <a:extLst>
              <a:ext uri="{FF2B5EF4-FFF2-40B4-BE49-F238E27FC236}">
                <a16:creationId xmlns:a16="http://schemas.microsoft.com/office/drawing/2014/main" id="{DB2881F4-1EAB-45D7-8075-652A95ACC556}"/>
              </a:ext>
            </a:extLst>
          </p:cNvPr>
          <p:cNvPicPr>
            <a:picLocks noChangeAspect="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400649" y="4766854"/>
            <a:ext cx="1431352" cy="1450145"/>
          </a:xfrm>
          <a:prstGeom prst="rect">
            <a:avLst/>
          </a:prstGeom>
        </p:spPr>
      </p:pic>
    </p:spTree>
    <p:extLst>
      <p:ext uri="{BB962C8B-B14F-4D97-AF65-F5344CB8AC3E}">
        <p14:creationId xmlns:p14="http://schemas.microsoft.com/office/powerpoint/2010/main" val="343364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9238193-C1A1-487C-942E-DA6BC0C68ED8}"/>
              </a:ext>
            </a:extLst>
          </p:cNvPr>
          <p:cNvSpPr>
            <a:spLocks noGrp="1"/>
          </p:cNvSpPr>
          <p:nvPr>
            <p:ph type="title"/>
          </p:nvPr>
        </p:nvSpPr>
        <p:spPr/>
        <p:txBody>
          <a:bodyPr/>
          <a:lstStyle/>
          <a:p>
            <a:r>
              <a:rPr lang="en-GB" dirty="0"/>
              <a:t>Who is eligible for testing?</a:t>
            </a:r>
          </a:p>
        </p:txBody>
      </p:sp>
      <p:sp>
        <p:nvSpPr>
          <p:cNvPr id="9" name="Content Placeholder 8">
            <a:extLst>
              <a:ext uri="{FF2B5EF4-FFF2-40B4-BE49-F238E27FC236}">
                <a16:creationId xmlns:a16="http://schemas.microsoft.com/office/drawing/2014/main" id="{814236CF-A5CF-4FAD-999E-EC0829087263}"/>
              </a:ext>
            </a:extLst>
          </p:cNvPr>
          <p:cNvSpPr>
            <a:spLocks noGrp="1"/>
          </p:cNvSpPr>
          <p:nvPr>
            <p:ph sz="half" idx="1"/>
          </p:nvPr>
        </p:nvSpPr>
        <p:spPr>
          <a:xfrm>
            <a:off x="359999" y="1418182"/>
            <a:ext cx="5580000" cy="4415516"/>
          </a:xfrm>
        </p:spPr>
        <p:txBody>
          <a:bodyPr>
            <a:normAutofit fontScale="92500" lnSpcReduction="10000"/>
          </a:bodyPr>
          <a:lstStyle/>
          <a:p>
            <a:pPr marL="12700" lvl="0">
              <a:lnSpc>
                <a:spcPct val="85000"/>
              </a:lnSpc>
              <a:spcBef>
                <a:spcPts val="600"/>
              </a:spcBef>
              <a:spcAft>
                <a:spcPts val="0"/>
              </a:spcAft>
              <a:defRPr/>
            </a:pPr>
            <a:r>
              <a:rPr lang="en-US" dirty="0">
                <a:solidFill>
                  <a:srgbClr val="000000"/>
                </a:solidFill>
                <a:ea typeface="Verdana" panose="020B0604030504040204" pitchFamily="34" charset="0"/>
                <a:cs typeface="Chronicle Display Black" charset="0"/>
              </a:rPr>
              <a:t>    Self-isolating because the frontline worker is symptomatic </a:t>
            </a:r>
          </a:p>
          <a:p>
            <a:pPr marL="12700" lvl="0">
              <a:lnSpc>
                <a:spcPct val="85000"/>
              </a:lnSpc>
              <a:spcBef>
                <a:spcPts val="600"/>
              </a:spcBef>
              <a:spcAft>
                <a:spcPts val="0"/>
              </a:spcAft>
              <a:defRPr/>
            </a:pPr>
            <a:endParaRPr lang="en-US" b="0" dirty="0">
              <a:solidFill>
                <a:srgbClr val="000000"/>
              </a:solidFill>
              <a:ea typeface="Verdana" panose="020B0604030504040204" pitchFamily="34" charset="0"/>
              <a:cs typeface="Chronicle Display Black" charset="0"/>
            </a:endParaRPr>
          </a:p>
          <a:p>
            <a:r>
              <a:rPr lang="en-GB" sz="1700" b="0" dirty="0"/>
              <a:t>In this instance the frontline worker is the only eligible person in their household to receive a coronavirus test. No other members of their household are eligible.</a:t>
            </a:r>
          </a:p>
          <a:p>
            <a:endParaRPr lang="en-GB" sz="1600" b="0" dirty="0"/>
          </a:p>
          <a:p>
            <a:r>
              <a:rPr lang="en-US" dirty="0">
                <a:solidFill>
                  <a:srgbClr val="000000"/>
                </a:solidFill>
                <a:ea typeface="Verdana" panose="020B0604030504040204" pitchFamily="34" charset="0"/>
                <a:cs typeface="Chronicle Display Black" charset="0"/>
              </a:rPr>
              <a:t>     Self-isolating because someone in their household is symptomatic, but the frontline worker is not</a:t>
            </a:r>
          </a:p>
          <a:p>
            <a:r>
              <a:rPr lang="en-GB" sz="1700" b="0" dirty="0"/>
              <a:t>In this instance only the household member(s) of the critical key worker, is eligible to receive a coronavirus test with the </a:t>
            </a:r>
            <a:r>
              <a:rPr lang="en-GB" sz="1800" b="0" dirty="0"/>
              <a:t>frontline </a:t>
            </a:r>
            <a:r>
              <a:rPr lang="en-GB" sz="1700" b="0" dirty="0"/>
              <a:t>worker’s name noted. The </a:t>
            </a:r>
            <a:r>
              <a:rPr lang="en-GB" sz="1800" b="0" dirty="0"/>
              <a:t>frontline </a:t>
            </a:r>
            <a:r>
              <a:rPr lang="en-GB" sz="1700" b="0" dirty="0"/>
              <a:t>worker will not receive a test as they are not symptomatic. </a:t>
            </a:r>
          </a:p>
          <a:p>
            <a:endParaRPr lang="en-GB" sz="1700" b="0" dirty="0"/>
          </a:p>
          <a:p>
            <a:pPr algn="ctr"/>
            <a:r>
              <a:rPr lang="en-GB" sz="1700" i="1" dirty="0"/>
              <a:t>All symptomatic frontline workers should be tested</a:t>
            </a:r>
          </a:p>
          <a:p>
            <a:endParaRPr lang="en-GB" b="0" dirty="0"/>
          </a:p>
        </p:txBody>
      </p:sp>
      <p:sp>
        <p:nvSpPr>
          <p:cNvPr id="10" name="Content Placeholder 9">
            <a:extLst>
              <a:ext uri="{FF2B5EF4-FFF2-40B4-BE49-F238E27FC236}">
                <a16:creationId xmlns:a16="http://schemas.microsoft.com/office/drawing/2014/main" id="{913547B9-F180-46BD-A192-1E2E81009B38}"/>
              </a:ext>
            </a:extLst>
          </p:cNvPr>
          <p:cNvSpPr>
            <a:spLocks noGrp="1"/>
          </p:cNvSpPr>
          <p:nvPr>
            <p:ph sz="half" idx="2"/>
          </p:nvPr>
        </p:nvSpPr>
        <p:spPr>
          <a:xfrm>
            <a:off x="6252002" y="1411113"/>
            <a:ext cx="5580000" cy="4167565"/>
          </a:xfrm>
        </p:spPr>
        <p:txBody>
          <a:bodyPr>
            <a:normAutofit fontScale="92500" lnSpcReduction="10000"/>
          </a:bodyPr>
          <a:lstStyle/>
          <a:p>
            <a:r>
              <a:rPr lang="en-GB" dirty="0"/>
              <a:t>      </a:t>
            </a:r>
            <a:r>
              <a:rPr lang="en-US" dirty="0">
                <a:solidFill>
                  <a:srgbClr val="000000"/>
                </a:solidFill>
                <a:ea typeface="Verdana" panose="020B0604030504040204" pitchFamily="34" charset="0"/>
                <a:cs typeface="Chronicle Display Black" charset="0"/>
              </a:rPr>
              <a:t>Self-isolating for other reasons</a:t>
            </a:r>
            <a:endParaRPr lang="en-GB" sz="1600" b="0" dirty="0"/>
          </a:p>
          <a:p>
            <a:r>
              <a:rPr lang="en-GB" sz="1700" b="0" dirty="0"/>
              <a:t>If the frontline worker is self-isolating for other reasons and does not have coronavirus symptoms, they </a:t>
            </a:r>
            <a:r>
              <a:rPr lang="en-GB" sz="1700" dirty="0"/>
              <a:t>are not eligible</a:t>
            </a:r>
            <a:r>
              <a:rPr lang="en-GB" sz="1700" b="0" dirty="0"/>
              <a:t> to be tested</a:t>
            </a:r>
          </a:p>
        </p:txBody>
      </p:sp>
      <p:sp>
        <p:nvSpPr>
          <p:cNvPr id="12" name="Slide Number Placeholder 11">
            <a:extLst>
              <a:ext uri="{FF2B5EF4-FFF2-40B4-BE49-F238E27FC236}">
                <a16:creationId xmlns:a16="http://schemas.microsoft.com/office/drawing/2014/main" id="{F8BA8C6D-528A-4E50-B805-75BAE4206B49}"/>
              </a:ext>
            </a:extLst>
          </p:cNvPr>
          <p:cNvSpPr>
            <a:spLocks noGrp="1"/>
          </p:cNvSpPr>
          <p:nvPr>
            <p:ph type="sldNum" sz="quarter" idx="12"/>
          </p:nvPr>
        </p:nvSpPr>
        <p:spPr/>
        <p:txBody>
          <a:bodyPr/>
          <a:lstStyle/>
          <a:p>
            <a:fld id="{06A44ADC-FBC0-4698-B0EC-1AD4A4060383}" type="slidenum">
              <a:rPr lang="en-GB" smtClean="0"/>
              <a:t>4</a:t>
            </a:fld>
            <a:endParaRPr lang="en-GB"/>
          </a:p>
        </p:txBody>
      </p:sp>
      <p:sp>
        <p:nvSpPr>
          <p:cNvPr id="7" name="Rectangle 6">
            <a:extLst>
              <a:ext uri="{FF2B5EF4-FFF2-40B4-BE49-F238E27FC236}">
                <a16:creationId xmlns:a16="http://schemas.microsoft.com/office/drawing/2014/main" id="{7D2F4E94-03B2-4EBE-BF79-C5802C000361}"/>
              </a:ext>
            </a:extLst>
          </p:cNvPr>
          <p:cNvSpPr/>
          <p:nvPr/>
        </p:nvSpPr>
        <p:spPr>
          <a:xfrm>
            <a:off x="359997" y="1332092"/>
            <a:ext cx="381857" cy="321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accent2"/>
                </a:solidFill>
                <a:sym typeface="Wingdings" panose="05000000000000000000" pitchFamily="2" charset="2"/>
              </a:rPr>
              <a:t></a:t>
            </a:r>
            <a:endParaRPr lang="en-GB" sz="3200" dirty="0">
              <a:solidFill>
                <a:schemeClr val="accent2"/>
              </a:solidFill>
            </a:endParaRPr>
          </a:p>
        </p:txBody>
      </p:sp>
      <p:sp>
        <p:nvSpPr>
          <p:cNvPr id="13" name="Rectangle 12">
            <a:extLst>
              <a:ext uri="{FF2B5EF4-FFF2-40B4-BE49-F238E27FC236}">
                <a16:creationId xmlns:a16="http://schemas.microsoft.com/office/drawing/2014/main" id="{31533DC1-973D-466A-95E8-1CDE2924E08A}"/>
              </a:ext>
            </a:extLst>
          </p:cNvPr>
          <p:cNvSpPr/>
          <p:nvPr/>
        </p:nvSpPr>
        <p:spPr>
          <a:xfrm>
            <a:off x="359996" y="3107312"/>
            <a:ext cx="381857" cy="321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accent2"/>
                </a:solidFill>
                <a:sym typeface="Wingdings" panose="05000000000000000000" pitchFamily="2" charset="2"/>
              </a:rPr>
              <a:t></a:t>
            </a:r>
            <a:endParaRPr lang="en-GB" sz="3200" dirty="0">
              <a:solidFill>
                <a:schemeClr val="accent2"/>
              </a:solidFill>
            </a:endParaRPr>
          </a:p>
        </p:txBody>
      </p:sp>
      <p:sp>
        <p:nvSpPr>
          <p:cNvPr id="15" name="Rectangle 14">
            <a:extLst>
              <a:ext uri="{FF2B5EF4-FFF2-40B4-BE49-F238E27FC236}">
                <a16:creationId xmlns:a16="http://schemas.microsoft.com/office/drawing/2014/main" id="{32EA3BD8-46DE-45C2-AD23-D1ED4F3FE206}"/>
              </a:ext>
            </a:extLst>
          </p:cNvPr>
          <p:cNvSpPr/>
          <p:nvPr/>
        </p:nvSpPr>
        <p:spPr>
          <a:xfrm>
            <a:off x="6203872" y="1296773"/>
            <a:ext cx="516113" cy="535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accent6"/>
                </a:solidFill>
                <a:sym typeface="Wingdings" panose="05000000000000000000" pitchFamily="2" charset="2"/>
              </a:rPr>
              <a:t></a:t>
            </a:r>
            <a:endParaRPr lang="en-GB" sz="3200" dirty="0">
              <a:solidFill>
                <a:schemeClr val="accent6"/>
              </a:solidFill>
            </a:endParaRPr>
          </a:p>
        </p:txBody>
      </p:sp>
      <p:sp>
        <p:nvSpPr>
          <p:cNvPr id="16" name="Rectangle: Diagonal Corners Rounded 15">
            <a:extLst>
              <a:ext uri="{FF2B5EF4-FFF2-40B4-BE49-F238E27FC236}">
                <a16:creationId xmlns:a16="http://schemas.microsoft.com/office/drawing/2014/main" id="{10C23CCD-16FF-47F3-A2F6-77E28503A277}"/>
              </a:ext>
            </a:extLst>
          </p:cNvPr>
          <p:cNvSpPr/>
          <p:nvPr/>
        </p:nvSpPr>
        <p:spPr>
          <a:xfrm flipH="1">
            <a:off x="6526633" y="2751589"/>
            <a:ext cx="5100508" cy="3342671"/>
          </a:xfrm>
          <a:prstGeom prst="round2DiagRect">
            <a:avLst>
              <a:gd name="adj1" fmla="val 16667"/>
              <a:gd name="adj2" fmla="val 0"/>
            </a:avLst>
          </a:pr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dirty="0">
                <a:solidFill>
                  <a:schemeClr val="tx1"/>
                </a:solidFill>
              </a:rPr>
              <a:t>Please note that guidelines for testing specify that individuals are tested within the first three days of showing symptoms. It is therefore vital that eligible employees or members of their household</a:t>
            </a:r>
            <a:r>
              <a:rPr lang="en-GB" b="1" dirty="0">
                <a:solidFill>
                  <a:schemeClr val="tx1"/>
                </a:solidFill>
              </a:rPr>
              <a:t> undertake testing as soon as possible.</a:t>
            </a:r>
          </a:p>
          <a:p>
            <a:endParaRPr lang="en-GB" i="1" dirty="0">
              <a:solidFill>
                <a:schemeClr val="tx1"/>
              </a:solidFill>
            </a:endParaRPr>
          </a:p>
          <a:p>
            <a:r>
              <a:rPr lang="en-GB" sz="1600" i="1" dirty="0">
                <a:solidFill>
                  <a:schemeClr val="tx1"/>
                </a:solidFill>
              </a:rPr>
              <a:t>At present this expanded testing offer covers England and Northern Ireland only. Other Devolved Administrations operate their own registration process</a:t>
            </a:r>
          </a:p>
        </p:txBody>
      </p:sp>
    </p:spTree>
    <p:extLst>
      <p:ext uri="{BB962C8B-B14F-4D97-AF65-F5344CB8AC3E}">
        <p14:creationId xmlns:p14="http://schemas.microsoft.com/office/powerpoint/2010/main" val="4106867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C8E467-C17E-4A62-9AE5-F52FA95BC988}"/>
              </a:ext>
            </a:extLst>
          </p:cNvPr>
          <p:cNvSpPr>
            <a:spLocks noGrp="1"/>
          </p:cNvSpPr>
          <p:nvPr>
            <p:ph type="title"/>
          </p:nvPr>
        </p:nvSpPr>
        <p:spPr/>
        <p:txBody>
          <a:bodyPr/>
          <a:lstStyle/>
          <a:p>
            <a:r>
              <a:rPr lang="en-GB" dirty="0"/>
              <a:t>Frequently Asked Questions (FAQs)</a:t>
            </a:r>
          </a:p>
        </p:txBody>
      </p:sp>
      <p:sp>
        <p:nvSpPr>
          <p:cNvPr id="9" name="Slide Number Placeholder 8">
            <a:extLst>
              <a:ext uri="{FF2B5EF4-FFF2-40B4-BE49-F238E27FC236}">
                <a16:creationId xmlns:a16="http://schemas.microsoft.com/office/drawing/2014/main" id="{37166DD0-478C-4C64-8462-32AC94011F3A}"/>
              </a:ext>
            </a:extLst>
          </p:cNvPr>
          <p:cNvSpPr>
            <a:spLocks noGrp="1"/>
          </p:cNvSpPr>
          <p:nvPr>
            <p:ph type="sldNum" sz="quarter" idx="12"/>
          </p:nvPr>
        </p:nvSpPr>
        <p:spPr/>
        <p:txBody>
          <a:bodyPr/>
          <a:lstStyle/>
          <a:p>
            <a:fld id="{06A44ADC-FBC0-4698-B0EC-1AD4A4060383}" type="slidenum">
              <a:rPr lang="en-GB" smtClean="0"/>
              <a:t>5</a:t>
            </a:fld>
            <a:endParaRPr lang="en-GB"/>
          </a:p>
        </p:txBody>
      </p:sp>
      <p:sp>
        <p:nvSpPr>
          <p:cNvPr id="10" name="Rectangle: Diagonal Corners Rounded 20">
            <a:extLst>
              <a:ext uri="{FF2B5EF4-FFF2-40B4-BE49-F238E27FC236}">
                <a16:creationId xmlns:a16="http://schemas.microsoft.com/office/drawing/2014/main" id="{5C202E28-37F0-4685-BCBB-6192F28AA494}"/>
              </a:ext>
            </a:extLst>
          </p:cNvPr>
          <p:cNvSpPr/>
          <p:nvPr/>
        </p:nvSpPr>
        <p:spPr>
          <a:xfrm flipH="1">
            <a:off x="360000" y="1367545"/>
            <a:ext cx="2538591" cy="1836534"/>
          </a:xfrm>
          <a:custGeom>
            <a:avLst/>
            <a:gdLst>
              <a:gd name="connsiteX0" fmla="*/ 247755 w 2538591"/>
              <a:gd name="connsiteY0" fmla="*/ 0 h 1486503"/>
              <a:gd name="connsiteX1" fmla="*/ 2538591 w 2538591"/>
              <a:gd name="connsiteY1" fmla="*/ 0 h 1486503"/>
              <a:gd name="connsiteX2" fmla="*/ 2538591 w 2538591"/>
              <a:gd name="connsiteY2" fmla="*/ 0 h 1486503"/>
              <a:gd name="connsiteX3" fmla="*/ 2538591 w 2538591"/>
              <a:gd name="connsiteY3" fmla="*/ 1238748 h 1486503"/>
              <a:gd name="connsiteX4" fmla="*/ 2290836 w 2538591"/>
              <a:gd name="connsiteY4" fmla="*/ 1486503 h 1486503"/>
              <a:gd name="connsiteX5" fmla="*/ 0 w 2538591"/>
              <a:gd name="connsiteY5" fmla="*/ 1486503 h 1486503"/>
              <a:gd name="connsiteX6" fmla="*/ 0 w 2538591"/>
              <a:gd name="connsiteY6" fmla="*/ 1486503 h 1486503"/>
              <a:gd name="connsiteX7" fmla="*/ 0 w 2538591"/>
              <a:gd name="connsiteY7" fmla="*/ 247755 h 1486503"/>
              <a:gd name="connsiteX8" fmla="*/ 247755 w 2538591"/>
              <a:gd name="connsiteY8" fmla="*/ 0 h 1486503"/>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479852 w 2538591"/>
              <a:gd name="connsiteY5" fmla="*/ 1494789 h 1494789"/>
              <a:gd name="connsiteX6" fmla="*/ 0 w 2538591"/>
              <a:gd name="connsiteY6" fmla="*/ 1486503 h 1494789"/>
              <a:gd name="connsiteX7" fmla="*/ 0 w 2538591"/>
              <a:gd name="connsiteY7" fmla="*/ 1486503 h 1494789"/>
              <a:gd name="connsiteX8" fmla="*/ 0 w 2538591"/>
              <a:gd name="connsiteY8" fmla="*/ 247755 h 1494789"/>
              <a:gd name="connsiteX9" fmla="*/ 247755 w 2538591"/>
              <a:gd name="connsiteY9"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479852 w 2538591"/>
              <a:gd name="connsiteY6" fmla="*/ 1494789 h 1494789"/>
              <a:gd name="connsiteX7" fmla="*/ 0 w 2538591"/>
              <a:gd name="connsiteY7" fmla="*/ 1486503 h 1494789"/>
              <a:gd name="connsiteX8" fmla="*/ 0 w 2538591"/>
              <a:gd name="connsiteY8" fmla="*/ 1486503 h 1494789"/>
              <a:gd name="connsiteX9" fmla="*/ 0 w 2538591"/>
              <a:gd name="connsiteY9" fmla="*/ 247755 h 1494789"/>
              <a:gd name="connsiteX10" fmla="*/ 247755 w 2538591"/>
              <a:gd name="connsiteY10"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618397 w 2538591"/>
              <a:gd name="connsiteY6" fmla="*/ 1494789 h 1494789"/>
              <a:gd name="connsiteX7" fmla="*/ 1479852 w 2538591"/>
              <a:gd name="connsiteY7" fmla="*/ 1494789 h 1494789"/>
              <a:gd name="connsiteX8" fmla="*/ 0 w 2538591"/>
              <a:gd name="connsiteY8" fmla="*/ 1486503 h 1494789"/>
              <a:gd name="connsiteX9" fmla="*/ 0 w 2538591"/>
              <a:gd name="connsiteY9" fmla="*/ 1486503 h 1494789"/>
              <a:gd name="connsiteX10" fmla="*/ 0 w 2538591"/>
              <a:gd name="connsiteY10" fmla="*/ 247755 h 1494789"/>
              <a:gd name="connsiteX11" fmla="*/ 247755 w 2538591"/>
              <a:gd name="connsiteY11" fmla="*/ 0 h 1494789"/>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0615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7901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8591" h="1836534">
                <a:moveTo>
                  <a:pt x="247755" y="0"/>
                </a:moveTo>
                <a:lnTo>
                  <a:pt x="2538591" y="0"/>
                </a:lnTo>
                <a:lnTo>
                  <a:pt x="2538591" y="0"/>
                </a:lnTo>
                <a:lnTo>
                  <a:pt x="2538591" y="1238748"/>
                </a:lnTo>
                <a:cubicBezTo>
                  <a:pt x="2538591" y="1375579"/>
                  <a:pt x="2427667" y="1486503"/>
                  <a:pt x="2290836" y="1486503"/>
                </a:cubicBezTo>
                <a:lnTo>
                  <a:pt x="1867779" y="1485553"/>
                </a:lnTo>
                <a:lnTo>
                  <a:pt x="1477901" y="1836534"/>
                </a:lnTo>
                <a:cubicBezTo>
                  <a:pt x="1479766" y="1722619"/>
                  <a:pt x="1477987" y="1608704"/>
                  <a:pt x="1479852" y="1494789"/>
                </a:cubicBezTo>
                <a:lnTo>
                  <a:pt x="0" y="1486503"/>
                </a:lnTo>
                <a:lnTo>
                  <a:pt x="0" y="1486503"/>
                </a:lnTo>
                <a:lnTo>
                  <a:pt x="0" y="247755"/>
                </a:lnTo>
                <a:cubicBezTo>
                  <a:pt x="0" y="110924"/>
                  <a:pt x="110924" y="0"/>
                  <a:pt x="247755" y="0"/>
                </a:cubicBezTo>
                <a:close/>
              </a:path>
            </a:pathLst>
          </a:cu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sz="1200" b="1" dirty="0">
                <a:solidFill>
                  <a:schemeClr val="tx1"/>
                </a:solidFill>
              </a:rPr>
              <a:t>Can my family get tested?</a:t>
            </a:r>
          </a:p>
          <a:p>
            <a:r>
              <a:rPr lang="en-GB" sz="1200" dirty="0">
                <a:solidFill>
                  <a:schemeClr val="tx1"/>
                </a:solidFill>
              </a:rPr>
              <a:t>If the frontline worker has symptoms, we will only test them.</a:t>
            </a:r>
          </a:p>
          <a:p>
            <a:r>
              <a:rPr lang="en-GB" sz="1200" dirty="0">
                <a:solidFill>
                  <a:schemeClr val="tx1"/>
                </a:solidFill>
              </a:rPr>
              <a:t>But if it’s a member or multiple members of your household, they will all get tested up to a maximum of four.</a:t>
            </a:r>
          </a:p>
        </p:txBody>
      </p:sp>
      <p:sp>
        <p:nvSpPr>
          <p:cNvPr id="12" name="Rectangle: Diagonal Corners Rounded 20">
            <a:extLst>
              <a:ext uri="{FF2B5EF4-FFF2-40B4-BE49-F238E27FC236}">
                <a16:creationId xmlns:a16="http://schemas.microsoft.com/office/drawing/2014/main" id="{8394D633-07ED-41A4-8151-7EBE7947EBA0}"/>
              </a:ext>
            </a:extLst>
          </p:cNvPr>
          <p:cNvSpPr/>
          <p:nvPr/>
        </p:nvSpPr>
        <p:spPr>
          <a:xfrm flipH="1">
            <a:off x="5991408" y="1378730"/>
            <a:ext cx="2538591" cy="1836534"/>
          </a:xfrm>
          <a:custGeom>
            <a:avLst/>
            <a:gdLst>
              <a:gd name="connsiteX0" fmla="*/ 247755 w 2538591"/>
              <a:gd name="connsiteY0" fmla="*/ 0 h 1486503"/>
              <a:gd name="connsiteX1" fmla="*/ 2538591 w 2538591"/>
              <a:gd name="connsiteY1" fmla="*/ 0 h 1486503"/>
              <a:gd name="connsiteX2" fmla="*/ 2538591 w 2538591"/>
              <a:gd name="connsiteY2" fmla="*/ 0 h 1486503"/>
              <a:gd name="connsiteX3" fmla="*/ 2538591 w 2538591"/>
              <a:gd name="connsiteY3" fmla="*/ 1238748 h 1486503"/>
              <a:gd name="connsiteX4" fmla="*/ 2290836 w 2538591"/>
              <a:gd name="connsiteY4" fmla="*/ 1486503 h 1486503"/>
              <a:gd name="connsiteX5" fmla="*/ 0 w 2538591"/>
              <a:gd name="connsiteY5" fmla="*/ 1486503 h 1486503"/>
              <a:gd name="connsiteX6" fmla="*/ 0 w 2538591"/>
              <a:gd name="connsiteY6" fmla="*/ 1486503 h 1486503"/>
              <a:gd name="connsiteX7" fmla="*/ 0 w 2538591"/>
              <a:gd name="connsiteY7" fmla="*/ 247755 h 1486503"/>
              <a:gd name="connsiteX8" fmla="*/ 247755 w 2538591"/>
              <a:gd name="connsiteY8" fmla="*/ 0 h 1486503"/>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479852 w 2538591"/>
              <a:gd name="connsiteY5" fmla="*/ 1494789 h 1494789"/>
              <a:gd name="connsiteX6" fmla="*/ 0 w 2538591"/>
              <a:gd name="connsiteY6" fmla="*/ 1486503 h 1494789"/>
              <a:gd name="connsiteX7" fmla="*/ 0 w 2538591"/>
              <a:gd name="connsiteY7" fmla="*/ 1486503 h 1494789"/>
              <a:gd name="connsiteX8" fmla="*/ 0 w 2538591"/>
              <a:gd name="connsiteY8" fmla="*/ 247755 h 1494789"/>
              <a:gd name="connsiteX9" fmla="*/ 247755 w 2538591"/>
              <a:gd name="connsiteY9"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479852 w 2538591"/>
              <a:gd name="connsiteY6" fmla="*/ 1494789 h 1494789"/>
              <a:gd name="connsiteX7" fmla="*/ 0 w 2538591"/>
              <a:gd name="connsiteY7" fmla="*/ 1486503 h 1494789"/>
              <a:gd name="connsiteX8" fmla="*/ 0 w 2538591"/>
              <a:gd name="connsiteY8" fmla="*/ 1486503 h 1494789"/>
              <a:gd name="connsiteX9" fmla="*/ 0 w 2538591"/>
              <a:gd name="connsiteY9" fmla="*/ 247755 h 1494789"/>
              <a:gd name="connsiteX10" fmla="*/ 247755 w 2538591"/>
              <a:gd name="connsiteY10"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618397 w 2538591"/>
              <a:gd name="connsiteY6" fmla="*/ 1494789 h 1494789"/>
              <a:gd name="connsiteX7" fmla="*/ 1479852 w 2538591"/>
              <a:gd name="connsiteY7" fmla="*/ 1494789 h 1494789"/>
              <a:gd name="connsiteX8" fmla="*/ 0 w 2538591"/>
              <a:gd name="connsiteY8" fmla="*/ 1486503 h 1494789"/>
              <a:gd name="connsiteX9" fmla="*/ 0 w 2538591"/>
              <a:gd name="connsiteY9" fmla="*/ 1486503 h 1494789"/>
              <a:gd name="connsiteX10" fmla="*/ 0 w 2538591"/>
              <a:gd name="connsiteY10" fmla="*/ 247755 h 1494789"/>
              <a:gd name="connsiteX11" fmla="*/ 247755 w 2538591"/>
              <a:gd name="connsiteY11" fmla="*/ 0 h 1494789"/>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0615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7901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8591" h="1836534">
                <a:moveTo>
                  <a:pt x="247755" y="0"/>
                </a:moveTo>
                <a:lnTo>
                  <a:pt x="2538591" y="0"/>
                </a:lnTo>
                <a:lnTo>
                  <a:pt x="2538591" y="0"/>
                </a:lnTo>
                <a:lnTo>
                  <a:pt x="2538591" y="1238748"/>
                </a:lnTo>
                <a:cubicBezTo>
                  <a:pt x="2538591" y="1375579"/>
                  <a:pt x="2427667" y="1486503"/>
                  <a:pt x="2290836" y="1486503"/>
                </a:cubicBezTo>
                <a:lnTo>
                  <a:pt x="1867779" y="1485553"/>
                </a:lnTo>
                <a:lnTo>
                  <a:pt x="1477901" y="1836534"/>
                </a:lnTo>
                <a:cubicBezTo>
                  <a:pt x="1479766" y="1722619"/>
                  <a:pt x="1477987" y="1608704"/>
                  <a:pt x="1479852" y="1494789"/>
                </a:cubicBezTo>
                <a:lnTo>
                  <a:pt x="0" y="1486503"/>
                </a:lnTo>
                <a:lnTo>
                  <a:pt x="0" y="1486503"/>
                </a:lnTo>
                <a:lnTo>
                  <a:pt x="0" y="247755"/>
                </a:lnTo>
                <a:cubicBezTo>
                  <a:pt x="0" y="110924"/>
                  <a:pt x="110924" y="0"/>
                  <a:pt x="247755" y="0"/>
                </a:cubicBezTo>
                <a:close/>
              </a:path>
            </a:pathLst>
          </a:cu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sz="1200" b="1" dirty="0">
                <a:solidFill>
                  <a:schemeClr val="tx1"/>
                </a:solidFill>
              </a:rPr>
              <a:t>Can you walk in or taxi to a test site?</a:t>
            </a:r>
          </a:p>
          <a:p>
            <a:r>
              <a:rPr lang="en-GB" sz="1200" dirty="0">
                <a:solidFill>
                  <a:schemeClr val="tx1"/>
                </a:solidFill>
              </a:rPr>
              <a:t>You must drive/be driven to the test site in your own household’s car. There is no option for public transport, walking or taxis. </a:t>
            </a:r>
          </a:p>
        </p:txBody>
      </p:sp>
      <p:sp>
        <p:nvSpPr>
          <p:cNvPr id="13" name="Rectangle: Diagonal Corners Rounded 20">
            <a:extLst>
              <a:ext uri="{FF2B5EF4-FFF2-40B4-BE49-F238E27FC236}">
                <a16:creationId xmlns:a16="http://schemas.microsoft.com/office/drawing/2014/main" id="{9AAA1B77-BE18-4480-9136-928C410AC807}"/>
              </a:ext>
            </a:extLst>
          </p:cNvPr>
          <p:cNvSpPr/>
          <p:nvPr/>
        </p:nvSpPr>
        <p:spPr>
          <a:xfrm flipH="1">
            <a:off x="8807112" y="1378730"/>
            <a:ext cx="2538591" cy="1836534"/>
          </a:xfrm>
          <a:custGeom>
            <a:avLst/>
            <a:gdLst>
              <a:gd name="connsiteX0" fmla="*/ 247755 w 2538591"/>
              <a:gd name="connsiteY0" fmla="*/ 0 h 1486503"/>
              <a:gd name="connsiteX1" fmla="*/ 2538591 w 2538591"/>
              <a:gd name="connsiteY1" fmla="*/ 0 h 1486503"/>
              <a:gd name="connsiteX2" fmla="*/ 2538591 w 2538591"/>
              <a:gd name="connsiteY2" fmla="*/ 0 h 1486503"/>
              <a:gd name="connsiteX3" fmla="*/ 2538591 w 2538591"/>
              <a:gd name="connsiteY3" fmla="*/ 1238748 h 1486503"/>
              <a:gd name="connsiteX4" fmla="*/ 2290836 w 2538591"/>
              <a:gd name="connsiteY4" fmla="*/ 1486503 h 1486503"/>
              <a:gd name="connsiteX5" fmla="*/ 0 w 2538591"/>
              <a:gd name="connsiteY5" fmla="*/ 1486503 h 1486503"/>
              <a:gd name="connsiteX6" fmla="*/ 0 w 2538591"/>
              <a:gd name="connsiteY6" fmla="*/ 1486503 h 1486503"/>
              <a:gd name="connsiteX7" fmla="*/ 0 w 2538591"/>
              <a:gd name="connsiteY7" fmla="*/ 247755 h 1486503"/>
              <a:gd name="connsiteX8" fmla="*/ 247755 w 2538591"/>
              <a:gd name="connsiteY8" fmla="*/ 0 h 1486503"/>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479852 w 2538591"/>
              <a:gd name="connsiteY5" fmla="*/ 1494789 h 1494789"/>
              <a:gd name="connsiteX6" fmla="*/ 0 w 2538591"/>
              <a:gd name="connsiteY6" fmla="*/ 1486503 h 1494789"/>
              <a:gd name="connsiteX7" fmla="*/ 0 w 2538591"/>
              <a:gd name="connsiteY7" fmla="*/ 1486503 h 1494789"/>
              <a:gd name="connsiteX8" fmla="*/ 0 w 2538591"/>
              <a:gd name="connsiteY8" fmla="*/ 247755 h 1494789"/>
              <a:gd name="connsiteX9" fmla="*/ 247755 w 2538591"/>
              <a:gd name="connsiteY9"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479852 w 2538591"/>
              <a:gd name="connsiteY6" fmla="*/ 1494789 h 1494789"/>
              <a:gd name="connsiteX7" fmla="*/ 0 w 2538591"/>
              <a:gd name="connsiteY7" fmla="*/ 1486503 h 1494789"/>
              <a:gd name="connsiteX8" fmla="*/ 0 w 2538591"/>
              <a:gd name="connsiteY8" fmla="*/ 1486503 h 1494789"/>
              <a:gd name="connsiteX9" fmla="*/ 0 w 2538591"/>
              <a:gd name="connsiteY9" fmla="*/ 247755 h 1494789"/>
              <a:gd name="connsiteX10" fmla="*/ 247755 w 2538591"/>
              <a:gd name="connsiteY10"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618397 w 2538591"/>
              <a:gd name="connsiteY6" fmla="*/ 1494789 h 1494789"/>
              <a:gd name="connsiteX7" fmla="*/ 1479852 w 2538591"/>
              <a:gd name="connsiteY7" fmla="*/ 1494789 h 1494789"/>
              <a:gd name="connsiteX8" fmla="*/ 0 w 2538591"/>
              <a:gd name="connsiteY8" fmla="*/ 1486503 h 1494789"/>
              <a:gd name="connsiteX9" fmla="*/ 0 w 2538591"/>
              <a:gd name="connsiteY9" fmla="*/ 1486503 h 1494789"/>
              <a:gd name="connsiteX10" fmla="*/ 0 w 2538591"/>
              <a:gd name="connsiteY10" fmla="*/ 247755 h 1494789"/>
              <a:gd name="connsiteX11" fmla="*/ 247755 w 2538591"/>
              <a:gd name="connsiteY11" fmla="*/ 0 h 1494789"/>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0615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7901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8591" h="1836534">
                <a:moveTo>
                  <a:pt x="247755" y="0"/>
                </a:moveTo>
                <a:lnTo>
                  <a:pt x="2538591" y="0"/>
                </a:lnTo>
                <a:lnTo>
                  <a:pt x="2538591" y="0"/>
                </a:lnTo>
                <a:lnTo>
                  <a:pt x="2538591" y="1238748"/>
                </a:lnTo>
                <a:cubicBezTo>
                  <a:pt x="2538591" y="1375579"/>
                  <a:pt x="2427667" y="1486503"/>
                  <a:pt x="2290836" y="1486503"/>
                </a:cubicBezTo>
                <a:lnTo>
                  <a:pt x="1867779" y="1485553"/>
                </a:lnTo>
                <a:lnTo>
                  <a:pt x="1477901" y="1836534"/>
                </a:lnTo>
                <a:cubicBezTo>
                  <a:pt x="1479766" y="1722619"/>
                  <a:pt x="1477987" y="1608704"/>
                  <a:pt x="1479852" y="1494789"/>
                </a:cubicBezTo>
                <a:lnTo>
                  <a:pt x="0" y="1486503"/>
                </a:lnTo>
                <a:lnTo>
                  <a:pt x="0" y="1486503"/>
                </a:lnTo>
                <a:lnTo>
                  <a:pt x="0" y="247755"/>
                </a:lnTo>
                <a:cubicBezTo>
                  <a:pt x="0" y="110924"/>
                  <a:pt x="110924" y="0"/>
                  <a:pt x="247755" y="0"/>
                </a:cubicBezTo>
                <a:close/>
              </a:path>
            </a:pathLst>
          </a:cu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sz="1200" b="1" dirty="0">
                <a:solidFill>
                  <a:schemeClr val="tx1"/>
                </a:solidFill>
              </a:rPr>
              <a:t>When will I get the results?</a:t>
            </a:r>
          </a:p>
          <a:p>
            <a:r>
              <a:rPr lang="en-GB" sz="1200" dirty="0">
                <a:solidFill>
                  <a:schemeClr val="tx1"/>
                </a:solidFill>
              </a:rPr>
              <a:t>As quickly as possible. We expect this will take up to 48 hours from the point of testing.</a:t>
            </a:r>
          </a:p>
        </p:txBody>
      </p:sp>
      <p:sp>
        <p:nvSpPr>
          <p:cNvPr id="14" name="Rectangle: Diagonal Corners Rounded 20">
            <a:extLst>
              <a:ext uri="{FF2B5EF4-FFF2-40B4-BE49-F238E27FC236}">
                <a16:creationId xmlns:a16="http://schemas.microsoft.com/office/drawing/2014/main" id="{5D4E7010-E08A-4607-8103-BA6DDEA56622}"/>
              </a:ext>
            </a:extLst>
          </p:cNvPr>
          <p:cNvSpPr/>
          <p:nvPr/>
        </p:nvSpPr>
        <p:spPr>
          <a:xfrm flipH="1">
            <a:off x="6083081" y="3951645"/>
            <a:ext cx="2538591" cy="1836534"/>
          </a:xfrm>
          <a:custGeom>
            <a:avLst/>
            <a:gdLst>
              <a:gd name="connsiteX0" fmla="*/ 247755 w 2538591"/>
              <a:gd name="connsiteY0" fmla="*/ 0 h 1486503"/>
              <a:gd name="connsiteX1" fmla="*/ 2538591 w 2538591"/>
              <a:gd name="connsiteY1" fmla="*/ 0 h 1486503"/>
              <a:gd name="connsiteX2" fmla="*/ 2538591 w 2538591"/>
              <a:gd name="connsiteY2" fmla="*/ 0 h 1486503"/>
              <a:gd name="connsiteX3" fmla="*/ 2538591 w 2538591"/>
              <a:gd name="connsiteY3" fmla="*/ 1238748 h 1486503"/>
              <a:gd name="connsiteX4" fmla="*/ 2290836 w 2538591"/>
              <a:gd name="connsiteY4" fmla="*/ 1486503 h 1486503"/>
              <a:gd name="connsiteX5" fmla="*/ 0 w 2538591"/>
              <a:gd name="connsiteY5" fmla="*/ 1486503 h 1486503"/>
              <a:gd name="connsiteX6" fmla="*/ 0 w 2538591"/>
              <a:gd name="connsiteY6" fmla="*/ 1486503 h 1486503"/>
              <a:gd name="connsiteX7" fmla="*/ 0 w 2538591"/>
              <a:gd name="connsiteY7" fmla="*/ 247755 h 1486503"/>
              <a:gd name="connsiteX8" fmla="*/ 247755 w 2538591"/>
              <a:gd name="connsiteY8" fmla="*/ 0 h 1486503"/>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479852 w 2538591"/>
              <a:gd name="connsiteY5" fmla="*/ 1494789 h 1494789"/>
              <a:gd name="connsiteX6" fmla="*/ 0 w 2538591"/>
              <a:gd name="connsiteY6" fmla="*/ 1486503 h 1494789"/>
              <a:gd name="connsiteX7" fmla="*/ 0 w 2538591"/>
              <a:gd name="connsiteY7" fmla="*/ 1486503 h 1494789"/>
              <a:gd name="connsiteX8" fmla="*/ 0 w 2538591"/>
              <a:gd name="connsiteY8" fmla="*/ 247755 h 1494789"/>
              <a:gd name="connsiteX9" fmla="*/ 247755 w 2538591"/>
              <a:gd name="connsiteY9"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479852 w 2538591"/>
              <a:gd name="connsiteY6" fmla="*/ 1494789 h 1494789"/>
              <a:gd name="connsiteX7" fmla="*/ 0 w 2538591"/>
              <a:gd name="connsiteY7" fmla="*/ 1486503 h 1494789"/>
              <a:gd name="connsiteX8" fmla="*/ 0 w 2538591"/>
              <a:gd name="connsiteY8" fmla="*/ 1486503 h 1494789"/>
              <a:gd name="connsiteX9" fmla="*/ 0 w 2538591"/>
              <a:gd name="connsiteY9" fmla="*/ 247755 h 1494789"/>
              <a:gd name="connsiteX10" fmla="*/ 247755 w 2538591"/>
              <a:gd name="connsiteY10"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618397 w 2538591"/>
              <a:gd name="connsiteY6" fmla="*/ 1494789 h 1494789"/>
              <a:gd name="connsiteX7" fmla="*/ 1479852 w 2538591"/>
              <a:gd name="connsiteY7" fmla="*/ 1494789 h 1494789"/>
              <a:gd name="connsiteX8" fmla="*/ 0 w 2538591"/>
              <a:gd name="connsiteY8" fmla="*/ 1486503 h 1494789"/>
              <a:gd name="connsiteX9" fmla="*/ 0 w 2538591"/>
              <a:gd name="connsiteY9" fmla="*/ 1486503 h 1494789"/>
              <a:gd name="connsiteX10" fmla="*/ 0 w 2538591"/>
              <a:gd name="connsiteY10" fmla="*/ 247755 h 1494789"/>
              <a:gd name="connsiteX11" fmla="*/ 247755 w 2538591"/>
              <a:gd name="connsiteY11" fmla="*/ 0 h 1494789"/>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0615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7901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8591" h="1836534">
                <a:moveTo>
                  <a:pt x="247755" y="0"/>
                </a:moveTo>
                <a:lnTo>
                  <a:pt x="2538591" y="0"/>
                </a:lnTo>
                <a:lnTo>
                  <a:pt x="2538591" y="0"/>
                </a:lnTo>
                <a:lnTo>
                  <a:pt x="2538591" y="1238748"/>
                </a:lnTo>
                <a:cubicBezTo>
                  <a:pt x="2538591" y="1375579"/>
                  <a:pt x="2427667" y="1486503"/>
                  <a:pt x="2290836" y="1486503"/>
                </a:cubicBezTo>
                <a:lnTo>
                  <a:pt x="1867779" y="1485553"/>
                </a:lnTo>
                <a:lnTo>
                  <a:pt x="1477901" y="1836534"/>
                </a:lnTo>
                <a:cubicBezTo>
                  <a:pt x="1479766" y="1722619"/>
                  <a:pt x="1477987" y="1608704"/>
                  <a:pt x="1479852" y="1494789"/>
                </a:cubicBezTo>
                <a:lnTo>
                  <a:pt x="0" y="1486503"/>
                </a:lnTo>
                <a:lnTo>
                  <a:pt x="0" y="1486503"/>
                </a:lnTo>
                <a:lnTo>
                  <a:pt x="0" y="247755"/>
                </a:lnTo>
                <a:cubicBezTo>
                  <a:pt x="0" y="110924"/>
                  <a:pt x="110924" y="0"/>
                  <a:pt x="247755" y="0"/>
                </a:cubicBezTo>
                <a:close/>
              </a:path>
            </a:pathLst>
          </a:cu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sz="1200" b="1" dirty="0">
                <a:solidFill>
                  <a:schemeClr val="tx1"/>
                </a:solidFill>
              </a:rPr>
              <a:t>What will the test tell me?</a:t>
            </a:r>
          </a:p>
          <a:p>
            <a:r>
              <a:rPr lang="en-GB" sz="1200" dirty="0">
                <a:solidFill>
                  <a:schemeClr val="tx1"/>
                </a:solidFill>
              </a:rPr>
              <a:t>The test will confirm if an individual who is showing symptoms of the disease actually </a:t>
            </a:r>
            <a:r>
              <a:rPr lang="en-GB" sz="1200" b="1" dirty="0">
                <a:solidFill>
                  <a:schemeClr val="tx1"/>
                </a:solidFill>
              </a:rPr>
              <a:t>has it</a:t>
            </a:r>
            <a:r>
              <a:rPr lang="en-GB" sz="1200" dirty="0">
                <a:solidFill>
                  <a:schemeClr val="tx1"/>
                </a:solidFill>
              </a:rPr>
              <a:t>. </a:t>
            </a:r>
          </a:p>
          <a:p>
            <a:r>
              <a:rPr lang="en-GB" sz="1200" dirty="0">
                <a:solidFill>
                  <a:schemeClr val="tx1"/>
                </a:solidFill>
              </a:rPr>
              <a:t>It will not confirm if you have had it and have now recovered. </a:t>
            </a:r>
          </a:p>
        </p:txBody>
      </p:sp>
      <p:sp>
        <p:nvSpPr>
          <p:cNvPr id="15" name="Rectangle: Diagonal Corners Rounded 20">
            <a:extLst>
              <a:ext uri="{FF2B5EF4-FFF2-40B4-BE49-F238E27FC236}">
                <a16:creationId xmlns:a16="http://schemas.microsoft.com/office/drawing/2014/main" id="{1759C9B9-8F13-41BB-BED3-86728699F203}"/>
              </a:ext>
            </a:extLst>
          </p:cNvPr>
          <p:cNvSpPr/>
          <p:nvPr/>
        </p:nvSpPr>
        <p:spPr>
          <a:xfrm flipH="1">
            <a:off x="3175704" y="3951575"/>
            <a:ext cx="2538591" cy="1836534"/>
          </a:xfrm>
          <a:custGeom>
            <a:avLst/>
            <a:gdLst>
              <a:gd name="connsiteX0" fmla="*/ 247755 w 2538591"/>
              <a:gd name="connsiteY0" fmla="*/ 0 h 1486503"/>
              <a:gd name="connsiteX1" fmla="*/ 2538591 w 2538591"/>
              <a:gd name="connsiteY1" fmla="*/ 0 h 1486503"/>
              <a:gd name="connsiteX2" fmla="*/ 2538591 w 2538591"/>
              <a:gd name="connsiteY2" fmla="*/ 0 h 1486503"/>
              <a:gd name="connsiteX3" fmla="*/ 2538591 w 2538591"/>
              <a:gd name="connsiteY3" fmla="*/ 1238748 h 1486503"/>
              <a:gd name="connsiteX4" fmla="*/ 2290836 w 2538591"/>
              <a:gd name="connsiteY4" fmla="*/ 1486503 h 1486503"/>
              <a:gd name="connsiteX5" fmla="*/ 0 w 2538591"/>
              <a:gd name="connsiteY5" fmla="*/ 1486503 h 1486503"/>
              <a:gd name="connsiteX6" fmla="*/ 0 w 2538591"/>
              <a:gd name="connsiteY6" fmla="*/ 1486503 h 1486503"/>
              <a:gd name="connsiteX7" fmla="*/ 0 w 2538591"/>
              <a:gd name="connsiteY7" fmla="*/ 247755 h 1486503"/>
              <a:gd name="connsiteX8" fmla="*/ 247755 w 2538591"/>
              <a:gd name="connsiteY8" fmla="*/ 0 h 1486503"/>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479852 w 2538591"/>
              <a:gd name="connsiteY5" fmla="*/ 1494789 h 1494789"/>
              <a:gd name="connsiteX6" fmla="*/ 0 w 2538591"/>
              <a:gd name="connsiteY6" fmla="*/ 1486503 h 1494789"/>
              <a:gd name="connsiteX7" fmla="*/ 0 w 2538591"/>
              <a:gd name="connsiteY7" fmla="*/ 1486503 h 1494789"/>
              <a:gd name="connsiteX8" fmla="*/ 0 w 2538591"/>
              <a:gd name="connsiteY8" fmla="*/ 247755 h 1494789"/>
              <a:gd name="connsiteX9" fmla="*/ 247755 w 2538591"/>
              <a:gd name="connsiteY9"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479852 w 2538591"/>
              <a:gd name="connsiteY6" fmla="*/ 1494789 h 1494789"/>
              <a:gd name="connsiteX7" fmla="*/ 0 w 2538591"/>
              <a:gd name="connsiteY7" fmla="*/ 1486503 h 1494789"/>
              <a:gd name="connsiteX8" fmla="*/ 0 w 2538591"/>
              <a:gd name="connsiteY8" fmla="*/ 1486503 h 1494789"/>
              <a:gd name="connsiteX9" fmla="*/ 0 w 2538591"/>
              <a:gd name="connsiteY9" fmla="*/ 247755 h 1494789"/>
              <a:gd name="connsiteX10" fmla="*/ 247755 w 2538591"/>
              <a:gd name="connsiteY10"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618397 w 2538591"/>
              <a:gd name="connsiteY6" fmla="*/ 1494789 h 1494789"/>
              <a:gd name="connsiteX7" fmla="*/ 1479852 w 2538591"/>
              <a:gd name="connsiteY7" fmla="*/ 1494789 h 1494789"/>
              <a:gd name="connsiteX8" fmla="*/ 0 w 2538591"/>
              <a:gd name="connsiteY8" fmla="*/ 1486503 h 1494789"/>
              <a:gd name="connsiteX9" fmla="*/ 0 w 2538591"/>
              <a:gd name="connsiteY9" fmla="*/ 1486503 h 1494789"/>
              <a:gd name="connsiteX10" fmla="*/ 0 w 2538591"/>
              <a:gd name="connsiteY10" fmla="*/ 247755 h 1494789"/>
              <a:gd name="connsiteX11" fmla="*/ 247755 w 2538591"/>
              <a:gd name="connsiteY11" fmla="*/ 0 h 1494789"/>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0615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7901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8591" h="1836534">
                <a:moveTo>
                  <a:pt x="247755" y="0"/>
                </a:moveTo>
                <a:lnTo>
                  <a:pt x="2538591" y="0"/>
                </a:lnTo>
                <a:lnTo>
                  <a:pt x="2538591" y="0"/>
                </a:lnTo>
                <a:lnTo>
                  <a:pt x="2538591" y="1238748"/>
                </a:lnTo>
                <a:cubicBezTo>
                  <a:pt x="2538591" y="1375579"/>
                  <a:pt x="2427667" y="1486503"/>
                  <a:pt x="2290836" y="1486503"/>
                </a:cubicBezTo>
                <a:lnTo>
                  <a:pt x="1867779" y="1485553"/>
                </a:lnTo>
                <a:lnTo>
                  <a:pt x="1477901" y="1836534"/>
                </a:lnTo>
                <a:cubicBezTo>
                  <a:pt x="1479766" y="1722619"/>
                  <a:pt x="1477987" y="1608704"/>
                  <a:pt x="1479852" y="1494789"/>
                </a:cubicBezTo>
                <a:lnTo>
                  <a:pt x="0" y="1486503"/>
                </a:lnTo>
                <a:lnTo>
                  <a:pt x="0" y="1486503"/>
                </a:lnTo>
                <a:lnTo>
                  <a:pt x="0" y="247755"/>
                </a:lnTo>
                <a:cubicBezTo>
                  <a:pt x="0" y="110924"/>
                  <a:pt x="110924" y="0"/>
                  <a:pt x="247755" y="0"/>
                </a:cubicBezTo>
                <a:close/>
              </a:path>
            </a:pathLst>
          </a:cu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sz="1200" b="1" dirty="0">
                <a:solidFill>
                  <a:schemeClr val="tx1"/>
                </a:solidFill>
              </a:rPr>
              <a:t>When is the right time to get tested?</a:t>
            </a:r>
          </a:p>
          <a:p>
            <a:r>
              <a:rPr lang="en-GB" sz="1200" dirty="0">
                <a:solidFill>
                  <a:schemeClr val="tx1"/>
                </a:solidFill>
              </a:rPr>
              <a:t>The test is designed for anyone showing coronavirus symptoms and is most accurate if it’s taken in the first three days of showing symptoms. </a:t>
            </a:r>
          </a:p>
        </p:txBody>
      </p:sp>
      <p:sp>
        <p:nvSpPr>
          <p:cNvPr id="16" name="Rectangle: Diagonal Corners Rounded 20">
            <a:extLst>
              <a:ext uri="{FF2B5EF4-FFF2-40B4-BE49-F238E27FC236}">
                <a16:creationId xmlns:a16="http://schemas.microsoft.com/office/drawing/2014/main" id="{BF83037E-DA16-4BFE-9FC7-266959D3CEAE}"/>
              </a:ext>
            </a:extLst>
          </p:cNvPr>
          <p:cNvSpPr/>
          <p:nvPr/>
        </p:nvSpPr>
        <p:spPr>
          <a:xfrm flipH="1">
            <a:off x="360000" y="3935905"/>
            <a:ext cx="2538591" cy="1836534"/>
          </a:xfrm>
          <a:custGeom>
            <a:avLst/>
            <a:gdLst>
              <a:gd name="connsiteX0" fmla="*/ 247755 w 2538591"/>
              <a:gd name="connsiteY0" fmla="*/ 0 h 1486503"/>
              <a:gd name="connsiteX1" fmla="*/ 2538591 w 2538591"/>
              <a:gd name="connsiteY1" fmla="*/ 0 h 1486503"/>
              <a:gd name="connsiteX2" fmla="*/ 2538591 w 2538591"/>
              <a:gd name="connsiteY2" fmla="*/ 0 h 1486503"/>
              <a:gd name="connsiteX3" fmla="*/ 2538591 w 2538591"/>
              <a:gd name="connsiteY3" fmla="*/ 1238748 h 1486503"/>
              <a:gd name="connsiteX4" fmla="*/ 2290836 w 2538591"/>
              <a:gd name="connsiteY4" fmla="*/ 1486503 h 1486503"/>
              <a:gd name="connsiteX5" fmla="*/ 0 w 2538591"/>
              <a:gd name="connsiteY5" fmla="*/ 1486503 h 1486503"/>
              <a:gd name="connsiteX6" fmla="*/ 0 w 2538591"/>
              <a:gd name="connsiteY6" fmla="*/ 1486503 h 1486503"/>
              <a:gd name="connsiteX7" fmla="*/ 0 w 2538591"/>
              <a:gd name="connsiteY7" fmla="*/ 247755 h 1486503"/>
              <a:gd name="connsiteX8" fmla="*/ 247755 w 2538591"/>
              <a:gd name="connsiteY8" fmla="*/ 0 h 1486503"/>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479852 w 2538591"/>
              <a:gd name="connsiteY5" fmla="*/ 1494789 h 1494789"/>
              <a:gd name="connsiteX6" fmla="*/ 0 w 2538591"/>
              <a:gd name="connsiteY6" fmla="*/ 1486503 h 1494789"/>
              <a:gd name="connsiteX7" fmla="*/ 0 w 2538591"/>
              <a:gd name="connsiteY7" fmla="*/ 1486503 h 1494789"/>
              <a:gd name="connsiteX8" fmla="*/ 0 w 2538591"/>
              <a:gd name="connsiteY8" fmla="*/ 247755 h 1494789"/>
              <a:gd name="connsiteX9" fmla="*/ 247755 w 2538591"/>
              <a:gd name="connsiteY9"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479852 w 2538591"/>
              <a:gd name="connsiteY6" fmla="*/ 1494789 h 1494789"/>
              <a:gd name="connsiteX7" fmla="*/ 0 w 2538591"/>
              <a:gd name="connsiteY7" fmla="*/ 1486503 h 1494789"/>
              <a:gd name="connsiteX8" fmla="*/ 0 w 2538591"/>
              <a:gd name="connsiteY8" fmla="*/ 1486503 h 1494789"/>
              <a:gd name="connsiteX9" fmla="*/ 0 w 2538591"/>
              <a:gd name="connsiteY9" fmla="*/ 247755 h 1494789"/>
              <a:gd name="connsiteX10" fmla="*/ 247755 w 2538591"/>
              <a:gd name="connsiteY10"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618397 w 2538591"/>
              <a:gd name="connsiteY6" fmla="*/ 1494789 h 1494789"/>
              <a:gd name="connsiteX7" fmla="*/ 1479852 w 2538591"/>
              <a:gd name="connsiteY7" fmla="*/ 1494789 h 1494789"/>
              <a:gd name="connsiteX8" fmla="*/ 0 w 2538591"/>
              <a:gd name="connsiteY8" fmla="*/ 1486503 h 1494789"/>
              <a:gd name="connsiteX9" fmla="*/ 0 w 2538591"/>
              <a:gd name="connsiteY9" fmla="*/ 1486503 h 1494789"/>
              <a:gd name="connsiteX10" fmla="*/ 0 w 2538591"/>
              <a:gd name="connsiteY10" fmla="*/ 247755 h 1494789"/>
              <a:gd name="connsiteX11" fmla="*/ 247755 w 2538591"/>
              <a:gd name="connsiteY11" fmla="*/ 0 h 1494789"/>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0615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7901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8591" h="1836534">
                <a:moveTo>
                  <a:pt x="247755" y="0"/>
                </a:moveTo>
                <a:lnTo>
                  <a:pt x="2538591" y="0"/>
                </a:lnTo>
                <a:lnTo>
                  <a:pt x="2538591" y="0"/>
                </a:lnTo>
                <a:lnTo>
                  <a:pt x="2538591" y="1238748"/>
                </a:lnTo>
                <a:cubicBezTo>
                  <a:pt x="2538591" y="1375579"/>
                  <a:pt x="2427667" y="1486503"/>
                  <a:pt x="2290836" y="1486503"/>
                </a:cubicBezTo>
                <a:lnTo>
                  <a:pt x="1867779" y="1485553"/>
                </a:lnTo>
                <a:lnTo>
                  <a:pt x="1477901" y="1836534"/>
                </a:lnTo>
                <a:cubicBezTo>
                  <a:pt x="1479766" y="1722619"/>
                  <a:pt x="1477987" y="1608704"/>
                  <a:pt x="1479852" y="1494789"/>
                </a:cubicBezTo>
                <a:lnTo>
                  <a:pt x="0" y="1486503"/>
                </a:lnTo>
                <a:lnTo>
                  <a:pt x="0" y="1486503"/>
                </a:lnTo>
                <a:lnTo>
                  <a:pt x="0" y="247755"/>
                </a:lnTo>
                <a:cubicBezTo>
                  <a:pt x="0" y="110924"/>
                  <a:pt x="110924" y="0"/>
                  <a:pt x="247755" y="0"/>
                </a:cubicBezTo>
                <a:close/>
              </a:path>
            </a:pathLst>
          </a:cu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sz="1200" b="1" dirty="0">
                <a:solidFill>
                  <a:schemeClr val="tx1"/>
                </a:solidFill>
              </a:rPr>
              <a:t>Does the test hurt?</a:t>
            </a:r>
          </a:p>
          <a:p>
            <a:r>
              <a:rPr lang="en-GB" sz="1200" dirty="0">
                <a:solidFill>
                  <a:schemeClr val="tx1"/>
                </a:solidFill>
              </a:rPr>
              <a:t>The test involves taking a swab of the nose and throat. You may experience some mild discomfort and you may feel a gagging sensation, but it should not hurt. </a:t>
            </a:r>
          </a:p>
        </p:txBody>
      </p:sp>
      <p:sp>
        <p:nvSpPr>
          <p:cNvPr id="17" name="Rectangle: Diagonal Corners Rounded 20">
            <a:extLst>
              <a:ext uri="{FF2B5EF4-FFF2-40B4-BE49-F238E27FC236}">
                <a16:creationId xmlns:a16="http://schemas.microsoft.com/office/drawing/2014/main" id="{BF34988C-4622-4476-BF19-33C12090B4B7}"/>
              </a:ext>
            </a:extLst>
          </p:cNvPr>
          <p:cNvSpPr/>
          <p:nvPr/>
        </p:nvSpPr>
        <p:spPr>
          <a:xfrm flipH="1">
            <a:off x="8897244" y="3951935"/>
            <a:ext cx="2538591" cy="1836534"/>
          </a:xfrm>
          <a:custGeom>
            <a:avLst/>
            <a:gdLst>
              <a:gd name="connsiteX0" fmla="*/ 247755 w 2538591"/>
              <a:gd name="connsiteY0" fmla="*/ 0 h 1486503"/>
              <a:gd name="connsiteX1" fmla="*/ 2538591 w 2538591"/>
              <a:gd name="connsiteY1" fmla="*/ 0 h 1486503"/>
              <a:gd name="connsiteX2" fmla="*/ 2538591 w 2538591"/>
              <a:gd name="connsiteY2" fmla="*/ 0 h 1486503"/>
              <a:gd name="connsiteX3" fmla="*/ 2538591 w 2538591"/>
              <a:gd name="connsiteY3" fmla="*/ 1238748 h 1486503"/>
              <a:gd name="connsiteX4" fmla="*/ 2290836 w 2538591"/>
              <a:gd name="connsiteY4" fmla="*/ 1486503 h 1486503"/>
              <a:gd name="connsiteX5" fmla="*/ 0 w 2538591"/>
              <a:gd name="connsiteY5" fmla="*/ 1486503 h 1486503"/>
              <a:gd name="connsiteX6" fmla="*/ 0 w 2538591"/>
              <a:gd name="connsiteY6" fmla="*/ 1486503 h 1486503"/>
              <a:gd name="connsiteX7" fmla="*/ 0 w 2538591"/>
              <a:gd name="connsiteY7" fmla="*/ 247755 h 1486503"/>
              <a:gd name="connsiteX8" fmla="*/ 247755 w 2538591"/>
              <a:gd name="connsiteY8" fmla="*/ 0 h 1486503"/>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479852 w 2538591"/>
              <a:gd name="connsiteY5" fmla="*/ 1494789 h 1494789"/>
              <a:gd name="connsiteX6" fmla="*/ 0 w 2538591"/>
              <a:gd name="connsiteY6" fmla="*/ 1486503 h 1494789"/>
              <a:gd name="connsiteX7" fmla="*/ 0 w 2538591"/>
              <a:gd name="connsiteY7" fmla="*/ 1486503 h 1494789"/>
              <a:gd name="connsiteX8" fmla="*/ 0 w 2538591"/>
              <a:gd name="connsiteY8" fmla="*/ 247755 h 1494789"/>
              <a:gd name="connsiteX9" fmla="*/ 247755 w 2538591"/>
              <a:gd name="connsiteY9"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479852 w 2538591"/>
              <a:gd name="connsiteY6" fmla="*/ 1494789 h 1494789"/>
              <a:gd name="connsiteX7" fmla="*/ 0 w 2538591"/>
              <a:gd name="connsiteY7" fmla="*/ 1486503 h 1494789"/>
              <a:gd name="connsiteX8" fmla="*/ 0 w 2538591"/>
              <a:gd name="connsiteY8" fmla="*/ 1486503 h 1494789"/>
              <a:gd name="connsiteX9" fmla="*/ 0 w 2538591"/>
              <a:gd name="connsiteY9" fmla="*/ 247755 h 1494789"/>
              <a:gd name="connsiteX10" fmla="*/ 247755 w 2538591"/>
              <a:gd name="connsiteY10"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618397 w 2538591"/>
              <a:gd name="connsiteY6" fmla="*/ 1494789 h 1494789"/>
              <a:gd name="connsiteX7" fmla="*/ 1479852 w 2538591"/>
              <a:gd name="connsiteY7" fmla="*/ 1494789 h 1494789"/>
              <a:gd name="connsiteX8" fmla="*/ 0 w 2538591"/>
              <a:gd name="connsiteY8" fmla="*/ 1486503 h 1494789"/>
              <a:gd name="connsiteX9" fmla="*/ 0 w 2538591"/>
              <a:gd name="connsiteY9" fmla="*/ 1486503 h 1494789"/>
              <a:gd name="connsiteX10" fmla="*/ 0 w 2538591"/>
              <a:gd name="connsiteY10" fmla="*/ 247755 h 1494789"/>
              <a:gd name="connsiteX11" fmla="*/ 247755 w 2538591"/>
              <a:gd name="connsiteY11" fmla="*/ 0 h 1494789"/>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0615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7901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8591" h="1836534">
                <a:moveTo>
                  <a:pt x="247755" y="0"/>
                </a:moveTo>
                <a:lnTo>
                  <a:pt x="2538591" y="0"/>
                </a:lnTo>
                <a:lnTo>
                  <a:pt x="2538591" y="0"/>
                </a:lnTo>
                <a:lnTo>
                  <a:pt x="2538591" y="1238748"/>
                </a:lnTo>
                <a:cubicBezTo>
                  <a:pt x="2538591" y="1375579"/>
                  <a:pt x="2427667" y="1486503"/>
                  <a:pt x="2290836" y="1486503"/>
                </a:cubicBezTo>
                <a:lnTo>
                  <a:pt x="1867779" y="1485553"/>
                </a:lnTo>
                <a:lnTo>
                  <a:pt x="1477901" y="1836534"/>
                </a:lnTo>
                <a:cubicBezTo>
                  <a:pt x="1479766" y="1722619"/>
                  <a:pt x="1477987" y="1608704"/>
                  <a:pt x="1479852" y="1494789"/>
                </a:cubicBezTo>
                <a:lnTo>
                  <a:pt x="0" y="1486503"/>
                </a:lnTo>
                <a:lnTo>
                  <a:pt x="0" y="1486503"/>
                </a:lnTo>
                <a:lnTo>
                  <a:pt x="0" y="247755"/>
                </a:lnTo>
                <a:cubicBezTo>
                  <a:pt x="0" y="110924"/>
                  <a:pt x="110924" y="0"/>
                  <a:pt x="247755" y="0"/>
                </a:cubicBezTo>
                <a:close/>
              </a:path>
            </a:pathLst>
          </a:cu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sz="1200" b="1" dirty="0">
                <a:solidFill>
                  <a:schemeClr val="tx1"/>
                </a:solidFill>
              </a:rPr>
              <a:t>How will I get my results?</a:t>
            </a:r>
          </a:p>
          <a:p>
            <a:r>
              <a:rPr lang="en-GB" sz="1200" dirty="0">
                <a:solidFill>
                  <a:schemeClr val="tx1"/>
                </a:solidFill>
              </a:rPr>
              <a:t>You will get your results by email or text. We are aiming to return results within 48 hours of taking the test.</a:t>
            </a:r>
          </a:p>
        </p:txBody>
      </p:sp>
      <p:sp>
        <p:nvSpPr>
          <p:cNvPr id="18" name="Rectangle: Diagonal Corners Rounded 20">
            <a:extLst>
              <a:ext uri="{FF2B5EF4-FFF2-40B4-BE49-F238E27FC236}">
                <a16:creationId xmlns:a16="http://schemas.microsoft.com/office/drawing/2014/main" id="{15CA2CCE-71A3-43F4-B049-7904551A2250}"/>
              </a:ext>
            </a:extLst>
          </p:cNvPr>
          <p:cNvSpPr/>
          <p:nvPr/>
        </p:nvSpPr>
        <p:spPr>
          <a:xfrm flipH="1">
            <a:off x="3066337" y="1404654"/>
            <a:ext cx="2757324" cy="1836534"/>
          </a:xfrm>
          <a:custGeom>
            <a:avLst/>
            <a:gdLst>
              <a:gd name="connsiteX0" fmla="*/ 247755 w 2538591"/>
              <a:gd name="connsiteY0" fmla="*/ 0 h 1486503"/>
              <a:gd name="connsiteX1" fmla="*/ 2538591 w 2538591"/>
              <a:gd name="connsiteY1" fmla="*/ 0 h 1486503"/>
              <a:gd name="connsiteX2" fmla="*/ 2538591 w 2538591"/>
              <a:gd name="connsiteY2" fmla="*/ 0 h 1486503"/>
              <a:gd name="connsiteX3" fmla="*/ 2538591 w 2538591"/>
              <a:gd name="connsiteY3" fmla="*/ 1238748 h 1486503"/>
              <a:gd name="connsiteX4" fmla="*/ 2290836 w 2538591"/>
              <a:gd name="connsiteY4" fmla="*/ 1486503 h 1486503"/>
              <a:gd name="connsiteX5" fmla="*/ 0 w 2538591"/>
              <a:gd name="connsiteY5" fmla="*/ 1486503 h 1486503"/>
              <a:gd name="connsiteX6" fmla="*/ 0 w 2538591"/>
              <a:gd name="connsiteY6" fmla="*/ 1486503 h 1486503"/>
              <a:gd name="connsiteX7" fmla="*/ 0 w 2538591"/>
              <a:gd name="connsiteY7" fmla="*/ 247755 h 1486503"/>
              <a:gd name="connsiteX8" fmla="*/ 247755 w 2538591"/>
              <a:gd name="connsiteY8" fmla="*/ 0 h 1486503"/>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479852 w 2538591"/>
              <a:gd name="connsiteY5" fmla="*/ 1494789 h 1494789"/>
              <a:gd name="connsiteX6" fmla="*/ 0 w 2538591"/>
              <a:gd name="connsiteY6" fmla="*/ 1486503 h 1494789"/>
              <a:gd name="connsiteX7" fmla="*/ 0 w 2538591"/>
              <a:gd name="connsiteY7" fmla="*/ 1486503 h 1494789"/>
              <a:gd name="connsiteX8" fmla="*/ 0 w 2538591"/>
              <a:gd name="connsiteY8" fmla="*/ 247755 h 1494789"/>
              <a:gd name="connsiteX9" fmla="*/ 247755 w 2538591"/>
              <a:gd name="connsiteY9"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479852 w 2538591"/>
              <a:gd name="connsiteY6" fmla="*/ 1494789 h 1494789"/>
              <a:gd name="connsiteX7" fmla="*/ 0 w 2538591"/>
              <a:gd name="connsiteY7" fmla="*/ 1486503 h 1494789"/>
              <a:gd name="connsiteX8" fmla="*/ 0 w 2538591"/>
              <a:gd name="connsiteY8" fmla="*/ 1486503 h 1494789"/>
              <a:gd name="connsiteX9" fmla="*/ 0 w 2538591"/>
              <a:gd name="connsiteY9" fmla="*/ 247755 h 1494789"/>
              <a:gd name="connsiteX10" fmla="*/ 247755 w 2538591"/>
              <a:gd name="connsiteY10"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618397 w 2538591"/>
              <a:gd name="connsiteY6" fmla="*/ 1494789 h 1494789"/>
              <a:gd name="connsiteX7" fmla="*/ 1479852 w 2538591"/>
              <a:gd name="connsiteY7" fmla="*/ 1494789 h 1494789"/>
              <a:gd name="connsiteX8" fmla="*/ 0 w 2538591"/>
              <a:gd name="connsiteY8" fmla="*/ 1486503 h 1494789"/>
              <a:gd name="connsiteX9" fmla="*/ 0 w 2538591"/>
              <a:gd name="connsiteY9" fmla="*/ 1486503 h 1494789"/>
              <a:gd name="connsiteX10" fmla="*/ 0 w 2538591"/>
              <a:gd name="connsiteY10" fmla="*/ 247755 h 1494789"/>
              <a:gd name="connsiteX11" fmla="*/ 247755 w 2538591"/>
              <a:gd name="connsiteY11" fmla="*/ 0 h 1494789"/>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0615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7901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8591" h="1836534">
                <a:moveTo>
                  <a:pt x="247755" y="0"/>
                </a:moveTo>
                <a:lnTo>
                  <a:pt x="2538591" y="0"/>
                </a:lnTo>
                <a:lnTo>
                  <a:pt x="2538591" y="0"/>
                </a:lnTo>
                <a:lnTo>
                  <a:pt x="2538591" y="1238748"/>
                </a:lnTo>
                <a:cubicBezTo>
                  <a:pt x="2538591" y="1375579"/>
                  <a:pt x="2427667" y="1486503"/>
                  <a:pt x="2290836" y="1486503"/>
                </a:cubicBezTo>
                <a:lnTo>
                  <a:pt x="1867779" y="1485553"/>
                </a:lnTo>
                <a:lnTo>
                  <a:pt x="1477901" y="1836534"/>
                </a:lnTo>
                <a:cubicBezTo>
                  <a:pt x="1479766" y="1722619"/>
                  <a:pt x="1477987" y="1608704"/>
                  <a:pt x="1479852" y="1494789"/>
                </a:cubicBezTo>
                <a:lnTo>
                  <a:pt x="0" y="1486503"/>
                </a:lnTo>
                <a:lnTo>
                  <a:pt x="0" y="1486503"/>
                </a:lnTo>
                <a:lnTo>
                  <a:pt x="0" y="247755"/>
                </a:lnTo>
                <a:cubicBezTo>
                  <a:pt x="0" y="110924"/>
                  <a:pt x="110924" y="0"/>
                  <a:pt x="247755" y="0"/>
                </a:cubicBezTo>
                <a:close/>
              </a:path>
            </a:pathLst>
          </a:cu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sz="1200" b="1" dirty="0">
                <a:solidFill>
                  <a:schemeClr val="tx1"/>
                </a:solidFill>
              </a:rPr>
              <a:t>What about others who provide care and support voluntarily? Are they eligible for testing?</a:t>
            </a:r>
          </a:p>
          <a:p>
            <a:r>
              <a:rPr lang="en-GB" sz="1200" dirty="0">
                <a:solidFill>
                  <a:schemeClr val="tx1"/>
                </a:solidFill>
              </a:rPr>
              <a:t>Yes. All voluntary workers are included under the NHS/social care definition on gov.uk.</a:t>
            </a:r>
          </a:p>
          <a:p>
            <a:endParaRPr lang="en-GB" sz="1200" dirty="0">
              <a:solidFill>
                <a:srgbClr val="FF0000"/>
              </a:solidFill>
            </a:endParaRPr>
          </a:p>
          <a:p>
            <a:endParaRPr lang="en-GB" sz="1200" dirty="0">
              <a:solidFill>
                <a:srgbClr val="FF0000"/>
              </a:solidFill>
            </a:endParaRPr>
          </a:p>
        </p:txBody>
      </p:sp>
    </p:spTree>
    <p:extLst>
      <p:ext uri="{BB962C8B-B14F-4D97-AF65-F5344CB8AC3E}">
        <p14:creationId xmlns:p14="http://schemas.microsoft.com/office/powerpoint/2010/main" val="2187912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C8E467-C17E-4A62-9AE5-F52FA95BC988}"/>
              </a:ext>
            </a:extLst>
          </p:cNvPr>
          <p:cNvSpPr>
            <a:spLocks noGrp="1"/>
          </p:cNvSpPr>
          <p:nvPr>
            <p:ph type="title"/>
          </p:nvPr>
        </p:nvSpPr>
        <p:spPr/>
        <p:txBody>
          <a:bodyPr/>
          <a:lstStyle/>
          <a:p>
            <a:r>
              <a:rPr lang="en-GB" dirty="0"/>
              <a:t>Additional FAQs for PAs</a:t>
            </a:r>
          </a:p>
        </p:txBody>
      </p:sp>
      <p:sp>
        <p:nvSpPr>
          <p:cNvPr id="9" name="Slide Number Placeholder 8">
            <a:extLst>
              <a:ext uri="{FF2B5EF4-FFF2-40B4-BE49-F238E27FC236}">
                <a16:creationId xmlns:a16="http://schemas.microsoft.com/office/drawing/2014/main" id="{37166DD0-478C-4C64-8462-32AC94011F3A}"/>
              </a:ext>
            </a:extLst>
          </p:cNvPr>
          <p:cNvSpPr>
            <a:spLocks noGrp="1"/>
          </p:cNvSpPr>
          <p:nvPr>
            <p:ph type="sldNum" sz="quarter" idx="12"/>
          </p:nvPr>
        </p:nvSpPr>
        <p:spPr/>
        <p:txBody>
          <a:bodyPr/>
          <a:lstStyle/>
          <a:p>
            <a:fld id="{06A44ADC-FBC0-4698-B0EC-1AD4A4060383}" type="slidenum">
              <a:rPr lang="en-GB" smtClean="0"/>
              <a:t>6</a:t>
            </a:fld>
            <a:endParaRPr lang="en-GB"/>
          </a:p>
        </p:txBody>
      </p:sp>
      <p:sp>
        <p:nvSpPr>
          <p:cNvPr id="10" name="Rectangle: Diagonal Corners Rounded 20">
            <a:extLst>
              <a:ext uri="{FF2B5EF4-FFF2-40B4-BE49-F238E27FC236}">
                <a16:creationId xmlns:a16="http://schemas.microsoft.com/office/drawing/2014/main" id="{5C202E28-37F0-4685-BCBB-6192F28AA494}"/>
              </a:ext>
            </a:extLst>
          </p:cNvPr>
          <p:cNvSpPr/>
          <p:nvPr/>
        </p:nvSpPr>
        <p:spPr>
          <a:xfrm flipH="1">
            <a:off x="4972652" y="1367545"/>
            <a:ext cx="2757326" cy="1836534"/>
          </a:xfrm>
          <a:custGeom>
            <a:avLst/>
            <a:gdLst>
              <a:gd name="connsiteX0" fmla="*/ 247755 w 2538591"/>
              <a:gd name="connsiteY0" fmla="*/ 0 h 1486503"/>
              <a:gd name="connsiteX1" fmla="*/ 2538591 w 2538591"/>
              <a:gd name="connsiteY1" fmla="*/ 0 h 1486503"/>
              <a:gd name="connsiteX2" fmla="*/ 2538591 w 2538591"/>
              <a:gd name="connsiteY2" fmla="*/ 0 h 1486503"/>
              <a:gd name="connsiteX3" fmla="*/ 2538591 w 2538591"/>
              <a:gd name="connsiteY3" fmla="*/ 1238748 h 1486503"/>
              <a:gd name="connsiteX4" fmla="*/ 2290836 w 2538591"/>
              <a:gd name="connsiteY4" fmla="*/ 1486503 h 1486503"/>
              <a:gd name="connsiteX5" fmla="*/ 0 w 2538591"/>
              <a:gd name="connsiteY5" fmla="*/ 1486503 h 1486503"/>
              <a:gd name="connsiteX6" fmla="*/ 0 w 2538591"/>
              <a:gd name="connsiteY6" fmla="*/ 1486503 h 1486503"/>
              <a:gd name="connsiteX7" fmla="*/ 0 w 2538591"/>
              <a:gd name="connsiteY7" fmla="*/ 247755 h 1486503"/>
              <a:gd name="connsiteX8" fmla="*/ 247755 w 2538591"/>
              <a:gd name="connsiteY8" fmla="*/ 0 h 1486503"/>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479852 w 2538591"/>
              <a:gd name="connsiteY5" fmla="*/ 1494789 h 1494789"/>
              <a:gd name="connsiteX6" fmla="*/ 0 w 2538591"/>
              <a:gd name="connsiteY6" fmla="*/ 1486503 h 1494789"/>
              <a:gd name="connsiteX7" fmla="*/ 0 w 2538591"/>
              <a:gd name="connsiteY7" fmla="*/ 1486503 h 1494789"/>
              <a:gd name="connsiteX8" fmla="*/ 0 w 2538591"/>
              <a:gd name="connsiteY8" fmla="*/ 247755 h 1494789"/>
              <a:gd name="connsiteX9" fmla="*/ 247755 w 2538591"/>
              <a:gd name="connsiteY9"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479852 w 2538591"/>
              <a:gd name="connsiteY6" fmla="*/ 1494789 h 1494789"/>
              <a:gd name="connsiteX7" fmla="*/ 0 w 2538591"/>
              <a:gd name="connsiteY7" fmla="*/ 1486503 h 1494789"/>
              <a:gd name="connsiteX8" fmla="*/ 0 w 2538591"/>
              <a:gd name="connsiteY8" fmla="*/ 1486503 h 1494789"/>
              <a:gd name="connsiteX9" fmla="*/ 0 w 2538591"/>
              <a:gd name="connsiteY9" fmla="*/ 247755 h 1494789"/>
              <a:gd name="connsiteX10" fmla="*/ 247755 w 2538591"/>
              <a:gd name="connsiteY10"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618397 w 2538591"/>
              <a:gd name="connsiteY6" fmla="*/ 1494789 h 1494789"/>
              <a:gd name="connsiteX7" fmla="*/ 1479852 w 2538591"/>
              <a:gd name="connsiteY7" fmla="*/ 1494789 h 1494789"/>
              <a:gd name="connsiteX8" fmla="*/ 0 w 2538591"/>
              <a:gd name="connsiteY8" fmla="*/ 1486503 h 1494789"/>
              <a:gd name="connsiteX9" fmla="*/ 0 w 2538591"/>
              <a:gd name="connsiteY9" fmla="*/ 1486503 h 1494789"/>
              <a:gd name="connsiteX10" fmla="*/ 0 w 2538591"/>
              <a:gd name="connsiteY10" fmla="*/ 247755 h 1494789"/>
              <a:gd name="connsiteX11" fmla="*/ 247755 w 2538591"/>
              <a:gd name="connsiteY11" fmla="*/ 0 h 1494789"/>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0615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7901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8591" h="1836534">
                <a:moveTo>
                  <a:pt x="247755" y="0"/>
                </a:moveTo>
                <a:lnTo>
                  <a:pt x="2538591" y="0"/>
                </a:lnTo>
                <a:lnTo>
                  <a:pt x="2538591" y="0"/>
                </a:lnTo>
                <a:lnTo>
                  <a:pt x="2538591" y="1238748"/>
                </a:lnTo>
                <a:cubicBezTo>
                  <a:pt x="2538591" y="1375579"/>
                  <a:pt x="2427667" y="1486503"/>
                  <a:pt x="2290836" y="1486503"/>
                </a:cubicBezTo>
                <a:lnTo>
                  <a:pt x="1867779" y="1485553"/>
                </a:lnTo>
                <a:lnTo>
                  <a:pt x="1477901" y="1836534"/>
                </a:lnTo>
                <a:cubicBezTo>
                  <a:pt x="1479766" y="1722619"/>
                  <a:pt x="1477987" y="1608704"/>
                  <a:pt x="1479852" y="1494789"/>
                </a:cubicBezTo>
                <a:lnTo>
                  <a:pt x="0" y="1486503"/>
                </a:lnTo>
                <a:lnTo>
                  <a:pt x="0" y="1486503"/>
                </a:lnTo>
                <a:lnTo>
                  <a:pt x="0" y="247755"/>
                </a:lnTo>
                <a:cubicBezTo>
                  <a:pt x="0" y="110924"/>
                  <a:pt x="110924" y="0"/>
                  <a:pt x="247755" y="0"/>
                </a:cubicBezTo>
                <a:close/>
              </a:path>
            </a:pathLst>
          </a:cu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sz="1200" b="1" dirty="0">
                <a:solidFill>
                  <a:schemeClr val="tx1"/>
                </a:solidFill>
              </a:rPr>
              <a:t>What ID do I take?</a:t>
            </a:r>
          </a:p>
          <a:p>
            <a:r>
              <a:rPr lang="en-GB" sz="1200" dirty="0">
                <a:solidFill>
                  <a:schemeClr val="tx1"/>
                </a:solidFill>
              </a:rPr>
              <a:t>If you do not have an employer ID, please take your confirmation email received through registration, along with the filled-out temporary PA ID as attached within page 4 of your invitation to testing letter</a:t>
            </a:r>
          </a:p>
        </p:txBody>
      </p:sp>
      <p:sp>
        <p:nvSpPr>
          <p:cNvPr id="11" name="Rectangle: Diagonal Corners Rounded 20">
            <a:extLst>
              <a:ext uri="{FF2B5EF4-FFF2-40B4-BE49-F238E27FC236}">
                <a16:creationId xmlns:a16="http://schemas.microsoft.com/office/drawing/2014/main" id="{EDF638B7-9603-4D95-93DA-AC8394A659B2}"/>
              </a:ext>
            </a:extLst>
          </p:cNvPr>
          <p:cNvSpPr/>
          <p:nvPr/>
        </p:nvSpPr>
        <p:spPr>
          <a:xfrm flipH="1">
            <a:off x="8505790" y="1378727"/>
            <a:ext cx="2538591" cy="1836534"/>
          </a:xfrm>
          <a:custGeom>
            <a:avLst/>
            <a:gdLst>
              <a:gd name="connsiteX0" fmla="*/ 247755 w 2538591"/>
              <a:gd name="connsiteY0" fmla="*/ 0 h 1486503"/>
              <a:gd name="connsiteX1" fmla="*/ 2538591 w 2538591"/>
              <a:gd name="connsiteY1" fmla="*/ 0 h 1486503"/>
              <a:gd name="connsiteX2" fmla="*/ 2538591 w 2538591"/>
              <a:gd name="connsiteY2" fmla="*/ 0 h 1486503"/>
              <a:gd name="connsiteX3" fmla="*/ 2538591 w 2538591"/>
              <a:gd name="connsiteY3" fmla="*/ 1238748 h 1486503"/>
              <a:gd name="connsiteX4" fmla="*/ 2290836 w 2538591"/>
              <a:gd name="connsiteY4" fmla="*/ 1486503 h 1486503"/>
              <a:gd name="connsiteX5" fmla="*/ 0 w 2538591"/>
              <a:gd name="connsiteY5" fmla="*/ 1486503 h 1486503"/>
              <a:gd name="connsiteX6" fmla="*/ 0 w 2538591"/>
              <a:gd name="connsiteY6" fmla="*/ 1486503 h 1486503"/>
              <a:gd name="connsiteX7" fmla="*/ 0 w 2538591"/>
              <a:gd name="connsiteY7" fmla="*/ 247755 h 1486503"/>
              <a:gd name="connsiteX8" fmla="*/ 247755 w 2538591"/>
              <a:gd name="connsiteY8" fmla="*/ 0 h 1486503"/>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479852 w 2538591"/>
              <a:gd name="connsiteY5" fmla="*/ 1494789 h 1494789"/>
              <a:gd name="connsiteX6" fmla="*/ 0 w 2538591"/>
              <a:gd name="connsiteY6" fmla="*/ 1486503 h 1494789"/>
              <a:gd name="connsiteX7" fmla="*/ 0 w 2538591"/>
              <a:gd name="connsiteY7" fmla="*/ 1486503 h 1494789"/>
              <a:gd name="connsiteX8" fmla="*/ 0 w 2538591"/>
              <a:gd name="connsiteY8" fmla="*/ 247755 h 1494789"/>
              <a:gd name="connsiteX9" fmla="*/ 247755 w 2538591"/>
              <a:gd name="connsiteY9"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479852 w 2538591"/>
              <a:gd name="connsiteY6" fmla="*/ 1494789 h 1494789"/>
              <a:gd name="connsiteX7" fmla="*/ 0 w 2538591"/>
              <a:gd name="connsiteY7" fmla="*/ 1486503 h 1494789"/>
              <a:gd name="connsiteX8" fmla="*/ 0 w 2538591"/>
              <a:gd name="connsiteY8" fmla="*/ 1486503 h 1494789"/>
              <a:gd name="connsiteX9" fmla="*/ 0 w 2538591"/>
              <a:gd name="connsiteY9" fmla="*/ 247755 h 1494789"/>
              <a:gd name="connsiteX10" fmla="*/ 247755 w 2538591"/>
              <a:gd name="connsiteY10"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618397 w 2538591"/>
              <a:gd name="connsiteY6" fmla="*/ 1494789 h 1494789"/>
              <a:gd name="connsiteX7" fmla="*/ 1479852 w 2538591"/>
              <a:gd name="connsiteY7" fmla="*/ 1494789 h 1494789"/>
              <a:gd name="connsiteX8" fmla="*/ 0 w 2538591"/>
              <a:gd name="connsiteY8" fmla="*/ 1486503 h 1494789"/>
              <a:gd name="connsiteX9" fmla="*/ 0 w 2538591"/>
              <a:gd name="connsiteY9" fmla="*/ 1486503 h 1494789"/>
              <a:gd name="connsiteX10" fmla="*/ 0 w 2538591"/>
              <a:gd name="connsiteY10" fmla="*/ 247755 h 1494789"/>
              <a:gd name="connsiteX11" fmla="*/ 247755 w 2538591"/>
              <a:gd name="connsiteY11" fmla="*/ 0 h 1494789"/>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0615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7901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8591" h="1836534">
                <a:moveTo>
                  <a:pt x="247755" y="0"/>
                </a:moveTo>
                <a:lnTo>
                  <a:pt x="2538591" y="0"/>
                </a:lnTo>
                <a:lnTo>
                  <a:pt x="2538591" y="0"/>
                </a:lnTo>
                <a:lnTo>
                  <a:pt x="2538591" y="1238748"/>
                </a:lnTo>
                <a:cubicBezTo>
                  <a:pt x="2538591" y="1375579"/>
                  <a:pt x="2427667" y="1486503"/>
                  <a:pt x="2290836" y="1486503"/>
                </a:cubicBezTo>
                <a:lnTo>
                  <a:pt x="1867779" y="1485553"/>
                </a:lnTo>
                <a:lnTo>
                  <a:pt x="1477901" y="1836534"/>
                </a:lnTo>
                <a:cubicBezTo>
                  <a:pt x="1479766" y="1722619"/>
                  <a:pt x="1477987" y="1608704"/>
                  <a:pt x="1479852" y="1494789"/>
                </a:cubicBezTo>
                <a:lnTo>
                  <a:pt x="0" y="1486503"/>
                </a:lnTo>
                <a:lnTo>
                  <a:pt x="0" y="1486503"/>
                </a:lnTo>
                <a:lnTo>
                  <a:pt x="0" y="247755"/>
                </a:lnTo>
                <a:cubicBezTo>
                  <a:pt x="0" y="110924"/>
                  <a:pt x="110924" y="0"/>
                  <a:pt x="247755" y="0"/>
                </a:cubicBezTo>
                <a:close/>
              </a:path>
            </a:pathLst>
          </a:cu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sz="1200" b="1" dirty="0">
                <a:solidFill>
                  <a:schemeClr val="tx1"/>
                </a:solidFill>
              </a:rPr>
              <a:t>Can my employer get a copy of my test results?</a:t>
            </a:r>
          </a:p>
          <a:p>
            <a:r>
              <a:rPr lang="en-GB" sz="1200" dirty="0">
                <a:solidFill>
                  <a:schemeClr val="tx1"/>
                </a:solidFill>
              </a:rPr>
              <a:t>As a PA, it is your responsibility to communicate your own, or your household member’s, test result to your employer and together discuss a return to work. </a:t>
            </a:r>
          </a:p>
        </p:txBody>
      </p:sp>
      <p:sp>
        <p:nvSpPr>
          <p:cNvPr id="15" name="Rectangle: Diagonal Corners Rounded 20">
            <a:extLst>
              <a:ext uri="{FF2B5EF4-FFF2-40B4-BE49-F238E27FC236}">
                <a16:creationId xmlns:a16="http://schemas.microsoft.com/office/drawing/2014/main" id="{1759C9B9-8F13-41BB-BED3-86728699F203}"/>
              </a:ext>
            </a:extLst>
          </p:cNvPr>
          <p:cNvSpPr/>
          <p:nvPr/>
        </p:nvSpPr>
        <p:spPr>
          <a:xfrm flipH="1">
            <a:off x="4989586" y="3389150"/>
            <a:ext cx="2538591" cy="1836534"/>
          </a:xfrm>
          <a:custGeom>
            <a:avLst/>
            <a:gdLst>
              <a:gd name="connsiteX0" fmla="*/ 247755 w 2538591"/>
              <a:gd name="connsiteY0" fmla="*/ 0 h 1486503"/>
              <a:gd name="connsiteX1" fmla="*/ 2538591 w 2538591"/>
              <a:gd name="connsiteY1" fmla="*/ 0 h 1486503"/>
              <a:gd name="connsiteX2" fmla="*/ 2538591 w 2538591"/>
              <a:gd name="connsiteY2" fmla="*/ 0 h 1486503"/>
              <a:gd name="connsiteX3" fmla="*/ 2538591 w 2538591"/>
              <a:gd name="connsiteY3" fmla="*/ 1238748 h 1486503"/>
              <a:gd name="connsiteX4" fmla="*/ 2290836 w 2538591"/>
              <a:gd name="connsiteY4" fmla="*/ 1486503 h 1486503"/>
              <a:gd name="connsiteX5" fmla="*/ 0 w 2538591"/>
              <a:gd name="connsiteY5" fmla="*/ 1486503 h 1486503"/>
              <a:gd name="connsiteX6" fmla="*/ 0 w 2538591"/>
              <a:gd name="connsiteY6" fmla="*/ 1486503 h 1486503"/>
              <a:gd name="connsiteX7" fmla="*/ 0 w 2538591"/>
              <a:gd name="connsiteY7" fmla="*/ 247755 h 1486503"/>
              <a:gd name="connsiteX8" fmla="*/ 247755 w 2538591"/>
              <a:gd name="connsiteY8" fmla="*/ 0 h 1486503"/>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479852 w 2538591"/>
              <a:gd name="connsiteY5" fmla="*/ 1494789 h 1494789"/>
              <a:gd name="connsiteX6" fmla="*/ 0 w 2538591"/>
              <a:gd name="connsiteY6" fmla="*/ 1486503 h 1494789"/>
              <a:gd name="connsiteX7" fmla="*/ 0 w 2538591"/>
              <a:gd name="connsiteY7" fmla="*/ 1486503 h 1494789"/>
              <a:gd name="connsiteX8" fmla="*/ 0 w 2538591"/>
              <a:gd name="connsiteY8" fmla="*/ 247755 h 1494789"/>
              <a:gd name="connsiteX9" fmla="*/ 247755 w 2538591"/>
              <a:gd name="connsiteY9"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479852 w 2538591"/>
              <a:gd name="connsiteY6" fmla="*/ 1494789 h 1494789"/>
              <a:gd name="connsiteX7" fmla="*/ 0 w 2538591"/>
              <a:gd name="connsiteY7" fmla="*/ 1486503 h 1494789"/>
              <a:gd name="connsiteX8" fmla="*/ 0 w 2538591"/>
              <a:gd name="connsiteY8" fmla="*/ 1486503 h 1494789"/>
              <a:gd name="connsiteX9" fmla="*/ 0 w 2538591"/>
              <a:gd name="connsiteY9" fmla="*/ 247755 h 1494789"/>
              <a:gd name="connsiteX10" fmla="*/ 247755 w 2538591"/>
              <a:gd name="connsiteY10"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618397 w 2538591"/>
              <a:gd name="connsiteY6" fmla="*/ 1494789 h 1494789"/>
              <a:gd name="connsiteX7" fmla="*/ 1479852 w 2538591"/>
              <a:gd name="connsiteY7" fmla="*/ 1494789 h 1494789"/>
              <a:gd name="connsiteX8" fmla="*/ 0 w 2538591"/>
              <a:gd name="connsiteY8" fmla="*/ 1486503 h 1494789"/>
              <a:gd name="connsiteX9" fmla="*/ 0 w 2538591"/>
              <a:gd name="connsiteY9" fmla="*/ 1486503 h 1494789"/>
              <a:gd name="connsiteX10" fmla="*/ 0 w 2538591"/>
              <a:gd name="connsiteY10" fmla="*/ 247755 h 1494789"/>
              <a:gd name="connsiteX11" fmla="*/ 247755 w 2538591"/>
              <a:gd name="connsiteY11" fmla="*/ 0 h 1494789"/>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0615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7901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8591" h="1836534">
                <a:moveTo>
                  <a:pt x="247755" y="0"/>
                </a:moveTo>
                <a:lnTo>
                  <a:pt x="2538591" y="0"/>
                </a:lnTo>
                <a:lnTo>
                  <a:pt x="2538591" y="0"/>
                </a:lnTo>
                <a:lnTo>
                  <a:pt x="2538591" y="1238748"/>
                </a:lnTo>
                <a:cubicBezTo>
                  <a:pt x="2538591" y="1375579"/>
                  <a:pt x="2427667" y="1486503"/>
                  <a:pt x="2290836" y="1486503"/>
                </a:cubicBezTo>
                <a:lnTo>
                  <a:pt x="1867779" y="1485553"/>
                </a:lnTo>
                <a:lnTo>
                  <a:pt x="1477901" y="1836534"/>
                </a:lnTo>
                <a:cubicBezTo>
                  <a:pt x="1479766" y="1722619"/>
                  <a:pt x="1477987" y="1608704"/>
                  <a:pt x="1479852" y="1494789"/>
                </a:cubicBezTo>
                <a:lnTo>
                  <a:pt x="0" y="1486503"/>
                </a:lnTo>
                <a:lnTo>
                  <a:pt x="0" y="1486503"/>
                </a:lnTo>
                <a:lnTo>
                  <a:pt x="0" y="247755"/>
                </a:lnTo>
                <a:cubicBezTo>
                  <a:pt x="0" y="110924"/>
                  <a:pt x="110924" y="0"/>
                  <a:pt x="247755" y="0"/>
                </a:cubicBezTo>
                <a:close/>
              </a:path>
            </a:pathLst>
          </a:cu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sz="1200" b="1" dirty="0">
                <a:solidFill>
                  <a:schemeClr val="tx1"/>
                </a:solidFill>
              </a:rPr>
              <a:t>Will I be paid transport costs to access this test?</a:t>
            </a:r>
          </a:p>
          <a:p>
            <a:r>
              <a:rPr lang="en-GB" sz="1200" dirty="0">
                <a:solidFill>
                  <a:schemeClr val="tx1"/>
                </a:solidFill>
              </a:rPr>
              <a:t>There are no central plans to fund transport costs. If you believe this is required, you should discuss this with the CCG/LA who provided the direct payment.</a:t>
            </a:r>
          </a:p>
        </p:txBody>
      </p:sp>
      <p:sp>
        <p:nvSpPr>
          <p:cNvPr id="16" name="Rectangle: Diagonal Corners Rounded 20">
            <a:extLst>
              <a:ext uri="{FF2B5EF4-FFF2-40B4-BE49-F238E27FC236}">
                <a16:creationId xmlns:a16="http://schemas.microsoft.com/office/drawing/2014/main" id="{BF83037E-DA16-4BFE-9FC7-266959D3CEAE}"/>
              </a:ext>
            </a:extLst>
          </p:cNvPr>
          <p:cNvSpPr/>
          <p:nvPr/>
        </p:nvSpPr>
        <p:spPr>
          <a:xfrm flipH="1">
            <a:off x="359998" y="3389150"/>
            <a:ext cx="3618112" cy="1836534"/>
          </a:xfrm>
          <a:custGeom>
            <a:avLst/>
            <a:gdLst>
              <a:gd name="connsiteX0" fmla="*/ 247755 w 2538591"/>
              <a:gd name="connsiteY0" fmla="*/ 0 h 1486503"/>
              <a:gd name="connsiteX1" fmla="*/ 2538591 w 2538591"/>
              <a:gd name="connsiteY1" fmla="*/ 0 h 1486503"/>
              <a:gd name="connsiteX2" fmla="*/ 2538591 w 2538591"/>
              <a:gd name="connsiteY2" fmla="*/ 0 h 1486503"/>
              <a:gd name="connsiteX3" fmla="*/ 2538591 w 2538591"/>
              <a:gd name="connsiteY3" fmla="*/ 1238748 h 1486503"/>
              <a:gd name="connsiteX4" fmla="*/ 2290836 w 2538591"/>
              <a:gd name="connsiteY4" fmla="*/ 1486503 h 1486503"/>
              <a:gd name="connsiteX5" fmla="*/ 0 w 2538591"/>
              <a:gd name="connsiteY5" fmla="*/ 1486503 h 1486503"/>
              <a:gd name="connsiteX6" fmla="*/ 0 w 2538591"/>
              <a:gd name="connsiteY6" fmla="*/ 1486503 h 1486503"/>
              <a:gd name="connsiteX7" fmla="*/ 0 w 2538591"/>
              <a:gd name="connsiteY7" fmla="*/ 247755 h 1486503"/>
              <a:gd name="connsiteX8" fmla="*/ 247755 w 2538591"/>
              <a:gd name="connsiteY8" fmla="*/ 0 h 1486503"/>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479852 w 2538591"/>
              <a:gd name="connsiteY5" fmla="*/ 1494789 h 1494789"/>
              <a:gd name="connsiteX6" fmla="*/ 0 w 2538591"/>
              <a:gd name="connsiteY6" fmla="*/ 1486503 h 1494789"/>
              <a:gd name="connsiteX7" fmla="*/ 0 w 2538591"/>
              <a:gd name="connsiteY7" fmla="*/ 1486503 h 1494789"/>
              <a:gd name="connsiteX8" fmla="*/ 0 w 2538591"/>
              <a:gd name="connsiteY8" fmla="*/ 247755 h 1494789"/>
              <a:gd name="connsiteX9" fmla="*/ 247755 w 2538591"/>
              <a:gd name="connsiteY9"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479852 w 2538591"/>
              <a:gd name="connsiteY6" fmla="*/ 1494789 h 1494789"/>
              <a:gd name="connsiteX7" fmla="*/ 0 w 2538591"/>
              <a:gd name="connsiteY7" fmla="*/ 1486503 h 1494789"/>
              <a:gd name="connsiteX8" fmla="*/ 0 w 2538591"/>
              <a:gd name="connsiteY8" fmla="*/ 1486503 h 1494789"/>
              <a:gd name="connsiteX9" fmla="*/ 0 w 2538591"/>
              <a:gd name="connsiteY9" fmla="*/ 247755 h 1494789"/>
              <a:gd name="connsiteX10" fmla="*/ 247755 w 2538591"/>
              <a:gd name="connsiteY10"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618397 w 2538591"/>
              <a:gd name="connsiteY6" fmla="*/ 1494789 h 1494789"/>
              <a:gd name="connsiteX7" fmla="*/ 1479852 w 2538591"/>
              <a:gd name="connsiteY7" fmla="*/ 1494789 h 1494789"/>
              <a:gd name="connsiteX8" fmla="*/ 0 w 2538591"/>
              <a:gd name="connsiteY8" fmla="*/ 1486503 h 1494789"/>
              <a:gd name="connsiteX9" fmla="*/ 0 w 2538591"/>
              <a:gd name="connsiteY9" fmla="*/ 1486503 h 1494789"/>
              <a:gd name="connsiteX10" fmla="*/ 0 w 2538591"/>
              <a:gd name="connsiteY10" fmla="*/ 247755 h 1494789"/>
              <a:gd name="connsiteX11" fmla="*/ 247755 w 2538591"/>
              <a:gd name="connsiteY11" fmla="*/ 0 h 1494789"/>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0615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7901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8591" h="1836534">
                <a:moveTo>
                  <a:pt x="247755" y="0"/>
                </a:moveTo>
                <a:lnTo>
                  <a:pt x="2538591" y="0"/>
                </a:lnTo>
                <a:lnTo>
                  <a:pt x="2538591" y="0"/>
                </a:lnTo>
                <a:lnTo>
                  <a:pt x="2538591" y="1238748"/>
                </a:lnTo>
                <a:cubicBezTo>
                  <a:pt x="2538591" y="1375579"/>
                  <a:pt x="2427667" y="1486503"/>
                  <a:pt x="2290836" y="1486503"/>
                </a:cubicBezTo>
                <a:lnTo>
                  <a:pt x="1867779" y="1485553"/>
                </a:lnTo>
                <a:lnTo>
                  <a:pt x="1477901" y="1836534"/>
                </a:lnTo>
                <a:cubicBezTo>
                  <a:pt x="1479766" y="1722619"/>
                  <a:pt x="1477987" y="1608704"/>
                  <a:pt x="1479852" y="1494789"/>
                </a:cubicBezTo>
                <a:lnTo>
                  <a:pt x="0" y="1486503"/>
                </a:lnTo>
                <a:lnTo>
                  <a:pt x="0" y="1486503"/>
                </a:lnTo>
                <a:lnTo>
                  <a:pt x="0" y="247755"/>
                </a:lnTo>
                <a:cubicBezTo>
                  <a:pt x="0" y="110924"/>
                  <a:pt x="110924" y="0"/>
                  <a:pt x="247755" y="0"/>
                </a:cubicBezTo>
                <a:close/>
              </a:path>
            </a:pathLst>
          </a:cu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sz="1200" b="1" dirty="0">
                <a:solidFill>
                  <a:schemeClr val="tx1"/>
                </a:solidFill>
              </a:rPr>
              <a:t>What do I do if the test centre turns me away?</a:t>
            </a:r>
          </a:p>
          <a:p>
            <a:r>
              <a:rPr lang="en-GB" sz="1200" dirty="0">
                <a:solidFill>
                  <a:schemeClr val="tx1"/>
                </a:solidFill>
              </a:rPr>
              <a:t>As a PA, you should not be turned away, and test centres have been directed that you are a key frontline worker, and have access accordingly. If you are refused entry, the security guard should immediately contact your employer, who can provide confirmation of employment.</a:t>
            </a:r>
          </a:p>
        </p:txBody>
      </p:sp>
      <p:sp>
        <p:nvSpPr>
          <p:cNvPr id="18" name="Rectangle: Diagonal Corners Rounded 20">
            <a:extLst>
              <a:ext uri="{FF2B5EF4-FFF2-40B4-BE49-F238E27FC236}">
                <a16:creationId xmlns:a16="http://schemas.microsoft.com/office/drawing/2014/main" id="{7A01BBE3-9883-4BC9-856A-C04A74D08097}"/>
              </a:ext>
            </a:extLst>
          </p:cNvPr>
          <p:cNvSpPr/>
          <p:nvPr/>
        </p:nvSpPr>
        <p:spPr>
          <a:xfrm flipH="1">
            <a:off x="359997" y="1367545"/>
            <a:ext cx="3618111" cy="1836534"/>
          </a:xfrm>
          <a:custGeom>
            <a:avLst/>
            <a:gdLst>
              <a:gd name="connsiteX0" fmla="*/ 247755 w 2538591"/>
              <a:gd name="connsiteY0" fmla="*/ 0 h 1486503"/>
              <a:gd name="connsiteX1" fmla="*/ 2538591 w 2538591"/>
              <a:gd name="connsiteY1" fmla="*/ 0 h 1486503"/>
              <a:gd name="connsiteX2" fmla="*/ 2538591 w 2538591"/>
              <a:gd name="connsiteY2" fmla="*/ 0 h 1486503"/>
              <a:gd name="connsiteX3" fmla="*/ 2538591 w 2538591"/>
              <a:gd name="connsiteY3" fmla="*/ 1238748 h 1486503"/>
              <a:gd name="connsiteX4" fmla="*/ 2290836 w 2538591"/>
              <a:gd name="connsiteY4" fmla="*/ 1486503 h 1486503"/>
              <a:gd name="connsiteX5" fmla="*/ 0 w 2538591"/>
              <a:gd name="connsiteY5" fmla="*/ 1486503 h 1486503"/>
              <a:gd name="connsiteX6" fmla="*/ 0 w 2538591"/>
              <a:gd name="connsiteY6" fmla="*/ 1486503 h 1486503"/>
              <a:gd name="connsiteX7" fmla="*/ 0 w 2538591"/>
              <a:gd name="connsiteY7" fmla="*/ 247755 h 1486503"/>
              <a:gd name="connsiteX8" fmla="*/ 247755 w 2538591"/>
              <a:gd name="connsiteY8" fmla="*/ 0 h 1486503"/>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479852 w 2538591"/>
              <a:gd name="connsiteY5" fmla="*/ 1494789 h 1494789"/>
              <a:gd name="connsiteX6" fmla="*/ 0 w 2538591"/>
              <a:gd name="connsiteY6" fmla="*/ 1486503 h 1494789"/>
              <a:gd name="connsiteX7" fmla="*/ 0 w 2538591"/>
              <a:gd name="connsiteY7" fmla="*/ 1486503 h 1494789"/>
              <a:gd name="connsiteX8" fmla="*/ 0 w 2538591"/>
              <a:gd name="connsiteY8" fmla="*/ 247755 h 1494789"/>
              <a:gd name="connsiteX9" fmla="*/ 247755 w 2538591"/>
              <a:gd name="connsiteY9"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479852 w 2538591"/>
              <a:gd name="connsiteY6" fmla="*/ 1494789 h 1494789"/>
              <a:gd name="connsiteX7" fmla="*/ 0 w 2538591"/>
              <a:gd name="connsiteY7" fmla="*/ 1486503 h 1494789"/>
              <a:gd name="connsiteX8" fmla="*/ 0 w 2538591"/>
              <a:gd name="connsiteY8" fmla="*/ 1486503 h 1494789"/>
              <a:gd name="connsiteX9" fmla="*/ 0 w 2538591"/>
              <a:gd name="connsiteY9" fmla="*/ 247755 h 1494789"/>
              <a:gd name="connsiteX10" fmla="*/ 247755 w 2538591"/>
              <a:gd name="connsiteY10" fmla="*/ 0 h 1494789"/>
              <a:gd name="connsiteX0" fmla="*/ 247755 w 2538591"/>
              <a:gd name="connsiteY0" fmla="*/ 0 h 1494789"/>
              <a:gd name="connsiteX1" fmla="*/ 2538591 w 2538591"/>
              <a:gd name="connsiteY1" fmla="*/ 0 h 1494789"/>
              <a:gd name="connsiteX2" fmla="*/ 2538591 w 2538591"/>
              <a:gd name="connsiteY2" fmla="*/ 0 h 1494789"/>
              <a:gd name="connsiteX3" fmla="*/ 2538591 w 2538591"/>
              <a:gd name="connsiteY3" fmla="*/ 1238748 h 1494789"/>
              <a:gd name="connsiteX4" fmla="*/ 2290836 w 2538591"/>
              <a:gd name="connsiteY4" fmla="*/ 1486503 h 1494789"/>
              <a:gd name="connsiteX5" fmla="*/ 1867779 w 2538591"/>
              <a:gd name="connsiteY5" fmla="*/ 1485553 h 1494789"/>
              <a:gd name="connsiteX6" fmla="*/ 1618397 w 2538591"/>
              <a:gd name="connsiteY6" fmla="*/ 1494789 h 1494789"/>
              <a:gd name="connsiteX7" fmla="*/ 1479852 w 2538591"/>
              <a:gd name="connsiteY7" fmla="*/ 1494789 h 1494789"/>
              <a:gd name="connsiteX8" fmla="*/ 0 w 2538591"/>
              <a:gd name="connsiteY8" fmla="*/ 1486503 h 1494789"/>
              <a:gd name="connsiteX9" fmla="*/ 0 w 2538591"/>
              <a:gd name="connsiteY9" fmla="*/ 1486503 h 1494789"/>
              <a:gd name="connsiteX10" fmla="*/ 0 w 2538591"/>
              <a:gd name="connsiteY10" fmla="*/ 247755 h 1494789"/>
              <a:gd name="connsiteX11" fmla="*/ 247755 w 2538591"/>
              <a:gd name="connsiteY11" fmla="*/ 0 h 1494789"/>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0615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4258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 name="connsiteX0" fmla="*/ 247755 w 2538591"/>
              <a:gd name="connsiteY0" fmla="*/ 0 h 1836534"/>
              <a:gd name="connsiteX1" fmla="*/ 2538591 w 2538591"/>
              <a:gd name="connsiteY1" fmla="*/ 0 h 1836534"/>
              <a:gd name="connsiteX2" fmla="*/ 2538591 w 2538591"/>
              <a:gd name="connsiteY2" fmla="*/ 0 h 1836534"/>
              <a:gd name="connsiteX3" fmla="*/ 2538591 w 2538591"/>
              <a:gd name="connsiteY3" fmla="*/ 1238748 h 1836534"/>
              <a:gd name="connsiteX4" fmla="*/ 2290836 w 2538591"/>
              <a:gd name="connsiteY4" fmla="*/ 1486503 h 1836534"/>
              <a:gd name="connsiteX5" fmla="*/ 1867779 w 2538591"/>
              <a:gd name="connsiteY5" fmla="*/ 1485553 h 1836534"/>
              <a:gd name="connsiteX6" fmla="*/ 1477901 w 2538591"/>
              <a:gd name="connsiteY6" fmla="*/ 1836534 h 1836534"/>
              <a:gd name="connsiteX7" fmla="*/ 1479852 w 2538591"/>
              <a:gd name="connsiteY7" fmla="*/ 1494789 h 1836534"/>
              <a:gd name="connsiteX8" fmla="*/ 0 w 2538591"/>
              <a:gd name="connsiteY8" fmla="*/ 1486503 h 1836534"/>
              <a:gd name="connsiteX9" fmla="*/ 0 w 2538591"/>
              <a:gd name="connsiteY9" fmla="*/ 1486503 h 1836534"/>
              <a:gd name="connsiteX10" fmla="*/ 0 w 2538591"/>
              <a:gd name="connsiteY10" fmla="*/ 247755 h 1836534"/>
              <a:gd name="connsiteX11" fmla="*/ 247755 w 2538591"/>
              <a:gd name="connsiteY11" fmla="*/ 0 h 1836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8591" h="1836534">
                <a:moveTo>
                  <a:pt x="247755" y="0"/>
                </a:moveTo>
                <a:lnTo>
                  <a:pt x="2538591" y="0"/>
                </a:lnTo>
                <a:lnTo>
                  <a:pt x="2538591" y="0"/>
                </a:lnTo>
                <a:lnTo>
                  <a:pt x="2538591" y="1238748"/>
                </a:lnTo>
                <a:cubicBezTo>
                  <a:pt x="2538591" y="1375579"/>
                  <a:pt x="2427667" y="1486503"/>
                  <a:pt x="2290836" y="1486503"/>
                </a:cubicBezTo>
                <a:lnTo>
                  <a:pt x="1867779" y="1485553"/>
                </a:lnTo>
                <a:lnTo>
                  <a:pt x="1477901" y="1836534"/>
                </a:lnTo>
                <a:cubicBezTo>
                  <a:pt x="1479766" y="1722619"/>
                  <a:pt x="1477987" y="1608704"/>
                  <a:pt x="1479852" y="1494789"/>
                </a:cubicBezTo>
                <a:lnTo>
                  <a:pt x="0" y="1486503"/>
                </a:lnTo>
                <a:lnTo>
                  <a:pt x="0" y="1486503"/>
                </a:lnTo>
                <a:lnTo>
                  <a:pt x="0" y="247755"/>
                </a:lnTo>
                <a:cubicBezTo>
                  <a:pt x="0" y="110924"/>
                  <a:pt x="110924" y="0"/>
                  <a:pt x="247755" y="0"/>
                </a:cubicBezTo>
                <a:close/>
              </a:path>
            </a:pathLst>
          </a:cu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r>
              <a:rPr lang="en-GB" sz="1200" b="1" dirty="0">
                <a:solidFill>
                  <a:schemeClr val="tx1"/>
                </a:solidFill>
              </a:rPr>
              <a:t>Which of the sector-specific online links are for PAs?</a:t>
            </a:r>
          </a:p>
          <a:p>
            <a:r>
              <a:rPr lang="en-GB" sz="1200" dirty="0">
                <a:solidFill>
                  <a:schemeClr val="tx1"/>
                </a:solidFill>
              </a:rPr>
              <a:t>You should register under ‘Other Government Departments’. This is because Government has deemed PAs to be a key, frontline worker- and as such has referred this group as eligible</a:t>
            </a:r>
          </a:p>
        </p:txBody>
      </p:sp>
      <p:sp>
        <p:nvSpPr>
          <p:cNvPr id="2" name="Rectangle 1">
            <a:extLst>
              <a:ext uri="{FF2B5EF4-FFF2-40B4-BE49-F238E27FC236}">
                <a16:creationId xmlns:a16="http://schemas.microsoft.com/office/drawing/2014/main" id="{EA4435E1-DCBA-4969-B364-A79A3F4A7A8A}"/>
              </a:ext>
            </a:extLst>
          </p:cNvPr>
          <p:cNvSpPr/>
          <p:nvPr/>
        </p:nvSpPr>
        <p:spPr>
          <a:xfrm>
            <a:off x="590397" y="5575296"/>
            <a:ext cx="10985368" cy="646331"/>
          </a:xfrm>
          <a:prstGeom prst="rect">
            <a:avLst/>
          </a:prstGeom>
        </p:spPr>
        <p:txBody>
          <a:bodyPr wrap="square">
            <a:spAutoFit/>
          </a:bodyPr>
          <a:lstStyle/>
          <a:p>
            <a:pPr algn="ctr"/>
            <a:r>
              <a:rPr lang="en-US" dirty="0">
                <a:latin typeface="Arial" panose="020B0604020202020204" pitchFamily="34" charset="0"/>
                <a:ea typeface="Arial Unicode MS"/>
                <a:hlinkClick r:id="rId3">
                  <a:extLst>
                    <a:ext uri="{A12FA001-AC4F-418D-AE19-62706E023703}">
                      <ahyp:hlinkClr xmlns:ahyp="http://schemas.microsoft.com/office/drawing/2018/hyperlinkcolor" val="tx"/>
                    </a:ext>
                  </a:extLst>
                </a:hlinkClick>
              </a:rPr>
              <a:t>Further FAQs can be found at </a:t>
            </a:r>
            <a:r>
              <a:rPr lang="en-US" b="1" u="sng" dirty="0">
                <a:latin typeface="Arial" panose="020B0604020202020204" pitchFamily="34" charset="0"/>
                <a:ea typeface="Arial Unicode MS"/>
                <a:hlinkClick r:id="rId3">
                  <a:extLst>
                    <a:ext uri="{A12FA001-AC4F-418D-AE19-62706E023703}">
                      <ahyp:hlinkClr xmlns:ahyp="http://schemas.microsoft.com/office/drawing/2018/hyperlinkcolor" val="tx"/>
                    </a:ext>
                  </a:extLst>
                </a:hlinkClick>
              </a:rPr>
              <a:t>https://www.skillsforcare.org.uk/COVID-19IEPA</a:t>
            </a:r>
            <a:r>
              <a:rPr lang="en-US" b="1" u="sng" dirty="0">
                <a:latin typeface="Arial" panose="020B0604020202020204" pitchFamily="34" charset="0"/>
                <a:ea typeface="Arial Unicode MS"/>
              </a:rPr>
              <a:t>. </a:t>
            </a:r>
          </a:p>
          <a:p>
            <a:pPr algn="ctr"/>
            <a:r>
              <a:rPr lang="en-US" dirty="0">
                <a:latin typeface="Arial" panose="020B0604020202020204" pitchFamily="34" charset="0"/>
                <a:ea typeface="Arial Unicode MS"/>
              </a:rPr>
              <a:t>This FAQ will shortly be updated to include additional questions on testing. </a:t>
            </a:r>
            <a:endParaRPr lang="en-GB" dirty="0"/>
          </a:p>
        </p:txBody>
      </p:sp>
    </p:spTree>
    <p:extLst>
      <p:ext uri="{BB962C8B-B14F-4D97-AF65-F5344CB8AC3E}">
        <p14:creationId xmlns:p14="http://schemas.microsoft.com/office/powerpoint/2010/main" val="498272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37166DD0-478C-4C64-8462-32AC94011F3A}"/>
              </a:ext>
            </a:extLst>
          </p:cNvPr>
          <p:cNvSpPr>
            <a:spLocks noGrp="1"/>
          </p:cNvSpPr>
          <p:nvPr>
            <p:ph type="sldNum" sz="quarter" idx="12"/>
          </p:nvPr>
        </p:nvSpPr>
        <p:spPr/>
        <p:txBody>
          <a:bodyPr/>
          <a:lstStyle/>
          <a:p>
            <a:fld id="{06A44ADC-FBC0-4698-B0EC-1AD4A4060383}" type="slidenum">
              <a:rPr lang="en-GB" smtClean="0"/>
              <a:t>7</a:t>
            </a:fld>
            <a:endParaRPr lang="en-GB"/>
          </a:p>
        </p:txBody>
      </p:sp>
      <p:sp>
        <p:nvSpPr>
          <p:cNvPr id="10" name="Rectangle: Diagonal Corners Rounded 9">
            <a:extLst>
              <a:ext uri="{FF2B5EF4-FFF2-40B4-BE49-F238E27FC236}">
                <a16:creationId xmlns:a16="http://schemas.microsoft.com/office/drawing/2014/main" id="{760D33A8-16AA-4507-BDD3-32125056E605}"/>
              </a:ext>
            </a:extLst>
          </p:cNvPr>
          <p:cNvSpPr/>
          <p:nvPr/>
        </p:nvSpPr>
        <p:spPr>
          <a:xfrm flipH="1">
            <a:off x="565893" y="1655395"/>
            <a:ext cx="3507326" cy="2419455"/>
          </a:xfrm>
          <a:prstGeom prst="round2DiagRect">
            <a:avLst/>
          </a:pr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a:spcBef>
                <a:spcPts val="1800"/>
              </a:spcBef>
              <a:buClr>
                <a:srgbClr val="787878"/>
              </a:buClr>
              <a:buSzPct val="75000"/>
            </a:pPr>
            <a:r>
              <a:rPr lang="en-US" dirty="0">
                <a:solidFill>
                  <a:schemeClr val="tx1"/>
                </a:solidFill>
              </a:rPr>
              <a:t>Communicate to frontline workers who have reported that they are self-isolating due to having coronavirus symptoms or because a member of their household has symptoms that tests are available</a:t>
            </a:r>
          </a:p>
          <a:p>
            <a:pPr>
              <a:lnSpc>
                <a:spcPct val="100000"/>
              </a:lnSpc>
              <a:spcBef>
                <a:spcPts val="1800"/>
              </a:spcBef>
              <a:spcAft>
                <a:spcPts val="0"/>
              </a:spcAft>
              <a:buClr>
                <a:srgbClr val="787878"/>
              </a:buClr>
              <a:buSzPct val="75000"/>
            </a:pPr>
            <a:endParaRPr lang="en-US" dirty="0">
              <a:solidFill>
                <a:schemeClr val="tx1"/>
              </a:solidFill>
            </a:endParaRPr>
          </a:p>
        </p:txBody>
      </p:sp>
      <p:sp>
        <p:nvSpPr>
          <p:cNvPr id="3" name="Title 2">
            <a:extLst>
              <a:ext uri="{FF2B5EF4-FFF2-40B4-BE49-F238E27FC236}">
                <a16:creationId xmlns:a16="http://schemas.microsoft.com/office/drawing/2014/main" id="{096213B3-45D5-4F08-A070-EB3C7E145817}"/>
              </a:ext>
            </a:extLst>
          </p:cNvPr>
          <p:cNvSpPr>
            <a:spLocks noGrp="1"/>
          </p:cNvSpPr>
          <p:nvPr>
            <p:ph type="title"/>
          </p:nvPr>
        </p:nvSpPr>
        <p:spPr>
          <a:xfrm>
            <a:off x="360000" y="360000"/>
            <a:ext cx="11446163" cy="844839"/>
          </a:xfrm>
        </p:spPr>
        <p:txBody>
          <a:bodyPr/>
          <a:lstStyle/>
          <a:p>
            <a:r>
              <a:rPr lang="en-GB" dirty="0"/>
              <a:t>Test registration Process – Employer action</a:t>
            </a:r>
          </a:p>
        </p:txBody>
      </p:sp>
      <p:sp>
        <p:nvSpPr>
          <p:cNvPr id="12" name="Rectangle: Diagonal Corners Rounded 11">
            <a:extLst>
              <a:ext uri="{FF2B5EF4-FFF2-40B4-BE49-F238E27FC236}">
                <a16:creationId xmlns:a16="http://schemas.microsoft.com/office/drawing/2014/main" id="{CD443966-2F3E-43FB-A775-6B79E9F68FC2}"/>
              </a:ext>
            </a:extLst>
          </p:cNvPr>
          <p:cNvSpPr/>
          <p:nvPr/>
        </p:nvSpPr>
        <p:spPr>
          <a:xfrm flipH="1">
            <a:off x="4342335" y="1659557"/>
            <a:ext cx="4303824" cy="2415293"/>
          </a:xfrm>
          <a:prstGeom prst="round2DiagRect">
            <a:avLst/>
          </a:pr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a:spcBef>
                <a:spcPts val="1800"/>
              </a:spcBef>
              <a:buClr>
                <a:srgbClr val="787878"/>
              </a:buClr>
              <a:buSzPct val="75000"/>
            </a:pPr>
            <a:r>
              <a:rPr lang="en-US" dirty="0">
                <a:solidFill>
                  <a:schemeClr val="tx1"/>
                </a:solidFill>
              </a:rPr>
              <a:t>Ensure the frontline worker understands that they can only attend a test site if they have a car or that a member of their household has a car. They </a:t>
            </a:r>
            <a:r>
              <a:rPr lang="en-US" b="1" dirty="0">
                <a:solidFill>
                  <a:schemeClr val="tx1"/>
                </a:solidFill>
              </a:rPr>
              <a:t>must</a:t>
            </a:r>
            <a:r>
              <a:rPr lang="en-US" dirty="0">
                <a:solidFill>
                  <a:schemeClr val="tx1"/>
                </a:solidFill>
              </a:rPr>
              <a:t> drive/be driven to the test site. A smartphone capable of scanning a barcode is also </a:t>
            </a:r>
            <a:r>
              <a:rPr lang="en-US" b="1" dirty="0">
                <a:solidFill>
                  <a:schemeClr val="tx1"/>
                </a:solidFill>
              </a:rPr>
              <a:t>required</a:t>
            </a:r>
          </a:p>
          <a:p>
            <a:pPr>
              <a:lnSpc>
                <a:spcPct val="100000"/>
              </a:lnSpc>
              <a:spcBef>
                <a:spcPts val="1800"/>
              </a:spcBef>
              <a:spcAft>
                <a:spcPts val="0"/>
              </a:spcAft>
              <a:buClr>
                <a:srgbClr val="787878"/>
              </a:buClr>
              <a:buSzPct val="75000"/>
            </a:pPr>
            <a:endParaRPr lang="en-US" dirty="0">
              <a:solidFill>
                <a:schemeClr val="tx1"/>
              </a:solidFill>
            </a:endParaRPr>
          </a:p>
        </p:txBody>
      </p:sp>
      <p:sp>
        <p:nvSpPr>
          <p:cNvPr id="13" name="Rectangle: Diagonal Corners Rounded 12">
            <a:extLst>
              <a:ext uri="{FF2B5EF4-FFF2-40B4-BE49-F238E27FC236}">
                <a16:creationId xmlns:a16="http://schemas.microsoft.com/office/drawing/2014/main" id="{9620467C-5BAA-4495-A32B-90D6B426F986}"/>
              </a:ext>
            </a:extLst>
          </p:cNvPr>
          <p:cNvSpPr/>
          <p:nvPr/>
        </p:nvSpPr>
        <p:spPr>
          <a:xfrm flipH="1">
            <a:off x="8798559" y="1655395"/>
            <a:ext cx="2827547" cy="2415293"/>
          </a:xfrm>
          <a:prstGeom prst="round2DiagRect">
            <a:avLst/>
          </a:prstGeom>
          <a:no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a:spcBef>
                <a:spcPts val="1800"/>
              </a:spcBef>
              <a:buClr>
                <a:srgbClr val="787878"/>
              </a:buClr>
              <a:buSzPct val="75000"/>
            </a:pPr>
            <a:r>
              <a:rPr lang="en-US" dirty="0">
                <a:solidFill>
                  <a:schemeClr val="tx1"/>
                </a:solidFill>
              </a:rPr>
              <a:t>Send the frontline worker the attached communication.</a:t>
            </a:r>
          </a:p>
          <a:p>
            <a:pPr>
              <a:lnSpc>
                <a:spcPct val="100000"/>
              </a:lnSpc>
              <a:spcBef>
                <a:spcPts val="1800"/>
              </a:spcBef>
              <a:spcAft>
                <a:spcPts val="0"/>
              </a:spcAft>
              <a:buClr>
                <a:srgbClr val="787878"/>
              </a:buClr>
              <a:buSzPct val="75000"/>
            </a:pPr>
            <a:endParaRPr lang="en-US" dirty="0">
              <a:solidFill>
                <a:schemeClr val="tx1"/>
              </a:solidFill>
            </a:endParaRPr>
          </a:p>
        </p:txBody>
      </p:sp>
      <p:sp>
        <p:nvSpPr>
          <p:cNvPr id="11" name="Rectangle: Diagonal Corners Rounded 10">
            <a:extLst>
              <a:ext uri="{FF2B5EF4-FFF2-40B4-BE49-F238E27FC236}">
                <a16:creationId xmlns:a16="http://schemas.microsoft.com/office/drawing/2014/main" id="{3A29C6F3-9639-4B36-AEEE-4D531E06F819}"/>
              </a:ext>
            </a:extLst>
          </p:cNvPr>
          <p:cNvSpPr/>
          <p:nvPr/>
        </p:nvSpPr>
        <p:spPr>
          <a:xfrm flipH="1">
            <a:off x="2835666" y="4292648"/>
            <a:ext cx="6493268" cy="1834775"/>
          </a:xfrm>
          <a:prstGeom prst="round2DiagRect">
            <a:avLst/>
          </a:prstGeom>
          <a:solidFill>
            <a:srgbClr val="00A188"/>
          </a:solidFill>
          <a:ln w="19050">
            <a:solidFill>
              <a:srgbClr val="00A188"/>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a:lnSpc>
                <a:spcPct val="100000"/>
              </a:lnSpc>
              <a:spcBef>
                <a:spcPts val="1800"/>
              </a:spcBef>
              <a:spcAft>
                <a:spcPts val="0"/>
              </a:spcAft>
              <a:buClr>
                <a:srgbClr val="787878"/>
              </a:buClr>
              <a:buSzPct val="75000"/>
            </a:pPr>
            <a:endParaRPr lang="en-US" dirty="0">
              <a:solidFill>
                <a:schemeClr val="tx1"/>
              </a:solidFill>
            </a:endParaRPr>
          </a:p>
        </p:txBody>
      </p:sp>
      <p:sp>
        <p:nvSpPr>
          <p:cNvPr id="2" name="Rectangle 1">
            <a:extLst>
              <a:ext uri="{FF2B5EF4-FFF2-40B4-BE49-F238E27FC236}">
                <a16:creationId xmlns:a16="http://schemas.microsoft.com/office/drawing/2014/main" id="{0BD775D9-A6DC-4310-9270-57DFBD74F8FC}"/>
              </a:ext>
            </a:extLst>
          </p:cNvPr>
          <p:cNvSpPr/>
          <p:nvPr/>
        </p:nvSpPr>
        <p:spPr>
          <a:xfrm>
            <a:off x="3048000" y="4549555"/>
            <a:ext cx="6096000" cy="1477328"/>
          </a:xfrm>
          <a:prstGeom prst="rect">
            <a:avLst/>
          </a:prstGeom>
        </p:spPr>
        <p:txBody>
          <a:bodyPr>
            <a:spAutoFit/>
          </a:bodyPr>
          <a:lstStyle/>
          <a:p>
            <a:pPr lvl="0">
              <a:defRPr/>
            </a:pPr>
            <a:r>
              <a:rPr lang="en-US" dirty="0"/>
              <a:t>The frontline worker must present their employer-issued ID on arrival at the test site. Where they do not have an ID, they will be asked to present the confirmation email. PAs should </a:t>
            </a:r>
            <a:r>
              <a:rPr lang="en-US" u="sng" dirty="0"/>
              <a:t>also</a:t>
            </a:r>
            <a:r>
              <a:rPr lang="en-US" dirty="0"/>
              <a:t> take their filled out, temporary PA ID with them, as provided in the annex to the registration letter</a:t>
            </a:r>
          </a:p>
        </p:txBody>
      </p:sp>
    </p:spTree>
    <p:extLst>
      <p:ext uri="{BB962C8B-B14F-4D97-AF65-F5344CB8AC3E}">
        <p14:creationId xmlns:p14="http://schemas.microsoft.com/office/powerpoint/2010/main" val="1345946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C8E467-C17E-4A62-9AE5-F52FA95BC988}"/>
              </a:ext>
            </a:extLst>
          </p:cNvPr>
          <p:cNvSpPr>
            <a:spLocks noGrp="1"/>
          </p:cNvSpPr>
          <p:nvPr>
            <p:ph type="title"/>
          </p:nvPr>
        </p:nvSpPr>
        <p:spPr/>
        <p:txBody>
          <a:bodyPr/>
          <a:lstStyle/>
          <a:p>
            <a:r>
              <a:rPr lang="en-GB" dirty="0"/>
              <a:t>Sector-specific online registration links</a:t>
            </a:r>
          </a:p>
        </p:txBody>
      </p:sp>
      <p:sp>
        <p:nvSpPr>
          <p:cNvPr id="7" name="Content Placeholder 6">
            <a:extLst>
              <a:ext uri="{FF2B5EF4-FFF2-40B4-BE49-F238E27FC236}">
                <a16:creationId xmlns:a16="http://schemas.microsoft.com/office/drawing/2014/main" id="{B45199DD-EC17-4660-B97D-D0A24B0C8A59}"/>
              </a:ext>
            </a:extLst>
          </p:cNvPr>
          <p:cNvSpPr>
            <a:spLocks noGrp="1"/>
          </p:cNvSpPr>
          <p:nvPr>
            <p:ph idx="1"/>
          </p:nvPr>
        </p:nvSpPr>
        <p:spPr>
          <a:xfrm>
            <a:off x="359999" y="1204839"/>
            <a:ext cx="11446163" cy="4743200"/>
          </a:xfrm>
        </p:spPr>
        <p:txBody>
          <a:bodyPr>
            <a:normAutofit fontScale="92500" lnSpcReduction="10000"/>
          </a:bodyPr>
          <a:lstStyle/>
          <a:p>
            <a:pPr lvl="0">
              <a:lnSpc>
                <a:spcPct val="100000"/>
              </a:lnSpc>
              <a:spcBef>
                <a:spcPts val="1800"/>
              </a:spcBef>
              <a:spcAft>
                <a:spcPts val="0"/>
              </a:spcAft>
              <a:buClr>
                <a:srgbClr val="787878"/>
              </a:buClr>
              <a:buSzPct val="75000"/>
            </a:pPr>
            <a:r>
              <a:rPr lang="en-GB" sz="1800" b="0" spc="-30" dirty="0">
                <a:ea typeface="Verdana" panose="020B0604030504040204" pitchFamily="34" charset="0"/>
                <a:hlinkClick r:id="rId2"/>
              </a:rPr>
              <a:t>OFSTED</a:t>
            </a:r>
            <a:r>
              <a:rPr lang="en-GB" sz="1800" b="0" spc="-30" dirty="0">
                <a:ea typeface="Verdana" panose="020B0604030504040204" pitchFamily="34" charset="0"/>
              </a:rPr>
              <a:t> – includes Children’s social care workers and services</a:t>
            </a:r>
          </a:p>
          <a:p>
            <a:pPr lvl="0">
              <a:lnSpc>
                <a:spcPct val="100000"/>
              </a:lnSpc>
              <a:spcBef>
                <a:spcPts val="1800"/>
              </a:spcBef>
              <a:spcAft>
                <a:spcPts val="0"/>
              </a:spcAft>
              <a:buClr>
                <a:srgbClr val="787878"/>
              </a:buClr>
              <a:buSzPct val="75000"/>
            </a:pPr>
            <a:r>
              <a:rPr lang="en-GB" sz="1800" b="0" spc="-30" dirty="0">
                <a:ea typeface="Verdana" panose="020B0604030504040204" pitchFamily="34" charset="0"/>
                <a:hlinkClick r:id="rId3"/>
              </a:rPr>
              <a:t>Police Forces</a:t>
            </a:r>
            <a:r>
              <a:rPr lang="en-GB" sz="1800" b="0" spc="-30" dirty="0">
                <a:ea typeface="Verdana" panose="020B0604030504040204" pitchFamily="34" charset="0"/>
              </a:rPr>
              <a:t> – includes British Transport Police</a:t>
            </a:r>
          </a:p>
          <a:p>
            <a:pPr lvl="0">
              <a:lnSpc>
                <a:spcPct val="100000"/>
              </a:lnSpc>
              <a:spcBef>
                <a:spcPts val="1800"/>
              </a:spcBef>
              <a:spcAft>
                <a:spcPts val="0"/>
              </a:spcAft>
              <a:buClr>
                <a:srgbClr val="787878"/>
              </a:buClr>
              <a:buSzPct val="75000"/>
            </a:pPr>
            <a:r>
              <a:rPr lang="en-GB" sz="1800" b="0" spc="-30" dirty="0">
                <a:ea typeface="Verdana" panose="020B0604030504040204" pitchFamily="34" charset="0"/>
                <a:hlinkClick r:id="rId4"/>
              </a:rPr>
              <a:t>Other Government Departments (OGDs) </a:t>
            </a:r>
            <a:r>
              <a:rPr lang="en-GB" sz="1800" b="0" spc="-30" dirty="0">
                <a:ea typeface="Verdana" panose="020B0604030504040204" pitchFamily="34" charset="0"/>
              </a:rPr>
              <a:t>- includes Ministry of Justice, HMPPS, HMCTS, Ministry of Defence, Home Office, Dept. for Transport and all other relevant departments. </a:t>
            </a:r>
            <a:r>
              <a:rPr lang="en-GB" sz="1800" u="sng" spc="-30" dirty="0">
                <a:solidFill>
                  <a:srgbClr val="FF0000"/>
                </a:solidFill>
                <a:ea typeface="Verdana" panose="020B0604030504040204" pitchFamily="34" charset="0"/>
              </a:rPr>
              <a:t>This is the link that employers should provide to their PAs, and that PAs should use to register for a test- this link has been embedded in slide 5, and the invitation letter.</a:t>
            </a:r>
            <a:endParaRPr lang="en-GB" sz="1800" b="0" spc="-30" dirty="0">
              <a:solidFill>
                <a:srgbClr val="FF0000"/>
              </a:solidFill>
              <a:ea typeface="Verdana" panose="020B0604030504040204" pitchFamily="34" charset="0"/>
            </a:endParaRPr>
          </a:p>
          <a:p>
            <a:pPr lvl="0">
              <a:lnSpc>
                <a:spcPct val="100000"/>
              </a:lnSpc>
              <a:spcBef>
                <a:spcPts val="1800"/>
              </a:spcBef>
              <a:spcAft>
                <a:spcPts val="0"/>
              </a:spcAft>
              <a:buClr>
                <a:srgbClr val="787878"/>
              </a:buClr>
              <a:buSzPct val="75000"/>
            </a:pPr>
            <a:r>
              <a:rPr lang="en-GB" sz="1800" b="0" spc="-30" dirty="0">
                <a:ea typeface="Verdana" panose="020B0604030504040204" pitchFamily="34" charset="0"/>
                <a:hlinkClick r:id="rId5"/>
              </a:rPr>
              <a:t>Pharmacy</a:t>
            </a:r>
            <a:r>
              <a:rPr lang="en-GB" sz="1800" b="0" spc="-30" dirty="0">
                <a:ea typeface="Verdana" panose="020B0604030504040204" pitchFamily="34" charset="0"/>
              </a:rPr>
              <a:t> - includes Community Pharmacy</a:t>
            </a:r>
          </a:p>
          <a:p>
            <a:pPr lvl="0">
              <a:lnSpc>
                <a:spcPct val="100000"/>
              </a:lnSpc>
              <a:spcBef>
                <a:spcPts val="1800"/>
              </a:spcBef>
              <a:spcAft>
                <a:spcPts val="0"/>
              </a:spcAft>
              <a:buClr>
                <a:srgbClr val="787878"/>
              </a:buClr>
              <a:buSzPct val="75000"/>
            </a:pPr>
            <a:r>
              <a:rPr lang="en-GB" sz="1800" b="0" spc="-30" dirty="0">
                <a:ea typeface="Verdana" panose="020B0604030504040204" pitchFamily="34" charset="0"/>
                <a:hlinkClick r:id="rId6"/>
              </a:rPr>
              <a:t>Private Sector </a:t>
            </a:r>
            <a:r>
              <a:rPr lang="en-GB" sz="1800" b="0" spc="-30" dirty="0">
                <a:ea typeface="Verdana" panose="020B0604030504040204" pitchFamily="34" charset="0"/>
              </a:rPr>
              <a:t>– includes Energy and Utilities, Food Production, Movement of Goods, Workers involved in the continuity of essential travel, Providers of ancillary support to NHS workers</a:t>
            </a:r>
          </a:p>
          <a:p>
            <a:pPr>
              <a:lnSpc>
                <a:spcPct val="100000"/>
              </a:lnSpc>
              <a:spcBef>
                <a:spcPts val="1800"/>
              </a:spcBef>
              <a:spcAft>
                <a:spcPts val="0"/>
              </a:spcAft>
              <a:buClr>
                <a:srgbClr val="787878"/>
              </a:buClr>
              <a:buSzPct val="75000"/>
            </a:pPr>
            <a:r>
              <a:rPr lang="en-GB" sz="1800" b="0" spc="-30" dirty="0">
                <a:ea typeface="Verdana" panose="020B0604030504040204" pitchFamily="34" charset="0"/>
                <a:hlinkClick r:id="rId7"/>
              </a:rPr>
              <a:t>Local Resilience Forums* </a:t>
            </a:r>
            <a:r>
              <a:rPr lang="en-GB" sz="1800" b="0" spc="-30" dirty="0">
                <a:ea typeface="Verdana" panose="020B0604030504040204" pitchFamily="34" charset="0"/>
              </a:rPr>
              <a:t>- includes Fire and Rescue Service, Maritime and Coastguard Agency, Local Authority staff</a:t>
            </a:r>
          </a:p>
          <a:p>
            <a:pPr>
              <a:lnSpc>
                <a:spcPct val="100000"/>
              </a:lnSpc>
              <a:spcBef>
                <a:spcPts val="1800"/>
              </a:spcBef>
              <a:spcAft>
                <a:spcPts val="0"/>
              </a:spcAft>
              <a:buClr>
                <a:srgbClr val="787878"/>
              </a:buClr>
              <a:buSzPct val="75000"/>
            </a:pPr>
            <a:r>
              <a:rPr lang="en-GB" sz="1800" b="0" i="1" spc="-30" dirty="0">
                <a:ea typeface="Verdana" panose="020B0604030504040204" pitchFamily="34" charset="0"/>
              </a:rPr>
              <a:t>*Local Resilience Forums are asked to forward this information pack and accompanying invitation to their forum members, so that they can send invitations to their eligible employees who are self-isolating and have requested a test from their employer</a:t>
            </a:r>
            <a:endParaRPr lang="en-GB" sz="1800" b="0" spc="-30" dirty="0">
              <a:ea typeface="Verdana" panose="020B0604030504040204" pitchFamily="34" charset="0"/>
            </a:endParaRPr>
          </a:p>
        </p:txBody>
      </p:sp>
      <p:sp>
        <p:nvSpPr>
          <p:cNvPr id="9" name="Slide Number Placeholder 8">
            <a:extLst>
              <a:ext uri="{FF2B5EF4-FFF2-40B4-BE49-F238E27FC236}">
                <a16:creationId xmlns:a16="http://schemas.microsoft.com/office/drawing/2014/main" id="{37166DD0-478C-4C64-8462-32AC94011F3A}"/>
              </a:ext>
            </a:extLst>
          </p:cNvPr>
          <p:cNvSpPr>
            <a:spLocks noGrp="1"/>
          </p:cNvSpPr>
          <p:nvPr>
            <p:ph type="sldNum" sz="quarter" idx="12"/>
          </p:nvPr>
        </p:nvSpPr>
        <p:spPr/>
        <p:txBody>
          <a:bodyPr/>
          <a:lstStyle/>
          <a:p>
            <a:fld id="{06A44ADC-FBC0-4698-B0EC-1AD4A4060383}" type="slidenum">
              <a:rPr lang="en-GB" smtClean="0"/>
              <a:t>8</a:t>
            </a:fld>
            <a:endParaRPr lang="en-GB"/>
          </a:p>
        </p:txBody>
      </p:sp>
    </p:spTree>
    <p:extLst>
      <p:ext uri="{BB962C8B-B14F-4D97-AF65-F5344CB8AC3E}">
        <p14:creationId xmlns:p14="http://schemas.microsoft.com/office/powerpoint/2010/main" val="1869320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7C8E467-C17E-4A62-9AE5-F52FA95BC988}"/>
              </a:ext>
            </a:extLst>
          </p:cNvPr>
          <p:cNvSpPr>
            <a:spLocks noGrp="1"/>
          </p:cNvSpPr>
          <p:nvPr>
            <p:ph type="title"/>
          </p:nvPr>
        </p:nvSpPr>
        <p:spPr>
          <a:xfrm>
            <a:off x="360000" y="360000"/>
            <a:ext cx="11446163" cy="844839"/>
          </a:xfrm>
        </p:spPr>
        <p:txBody>
          <a:bodyPr/>
          <a:lstStyle/>
          <a:p>
            <a:r>
              <a:rPr lang="en-GB" dirty="0"/>
              <a:t>Regional Test Site Locations</a:t>
            </a:r>
          </a:p>
        </p:txBody>
      </p:sp>
      <p:sp>
        <p:nvSpPr>
          <p:cNvPr id="9" name="Slide Number Placeholder 8">
            <a:extLst>
              <a:ext uri="{FF2B5EF4-FFF2-40B4-BE49-F238E27FC236}">
                <a16:creationId xmlns:a16="http://schemas.microsoft.com/office/drawing/2014/main" id="{37166DD0-478C-4C64-8462-32AC94011F3A}"/>
              </a:ext>
            </a:extLst>
          </p:cNvPr>
          <p:cNvSpPr>
            <a:spLocks noGrp="1"/>
          </p:cNvSpPr>
          <p:nvPr>
            <p:ph type="sldNum" sz="quarter" idx="12"/>
          </p:nvPr>
        </p:nvSpPr>
        <p:spPr/>
        <p:txBody>
          <a:bodyPr/>
          <a:lstStyle/>
          <a:p>
            <a:fld id="{06A44ADC-FBC0-4698-B0EC-1AD4A4060383}" type="slidenum">
              <a:rPr lang="en-GB" smtClean="0"/>
              <a:t>9</a:t>
            </a:fld>
            <a:endParaRPr lang="en-GB"/>
          </a:p>
        </p:txBody>
      </p:sp>
      <p:pic>
        <p:nvPicPr>
          <p:cNvPr id="3" name="Picture 2">
            <a:extLst>
              <a:ext uri="{FF2B5EF4-FFF2-40B4-BE49-F238E27FC236}">
                <a16:creationId xmlns:a16="http://schemas.microsoft.com/office/drawing/2014/main" id="{5A0A74B0-C259-4C20-A5AF-D062F1F86688}"/>
              </a:ext>
            </a:extLst>
          </p:cNvPr>
          <p:cNvPicPr>
            <a:picLocks noChangeAspect="1"/>
          </p:cNvPicPr>
          <p:nvPr/>
        </p:nvPicPr>
        <p:blipFill>
          <a:blip r:embed="rId3"/>
          <a:stretch>
            <a:fillRect/>
          </a:stretch>
        </p:blipFill>
        <p:spPr>
          <a:xfrm>
            <a:off x="797391" y="980018"/>
            <a:ext cx="10571380" cy="5182049"/>
          </a:xfrm>
          <a:prstGeom prst="rect">
            <a:avLst/>
          </a:prstGeom>
        </p:spPr>
      </p:pic>
    </p:spTree>
    <p:extLst>
      <p:ext uri="{BB962C8B-B14F-4D97-AF65-F5344CB8AC3E}">
        <p14:creationId xmlns:p14="http://schemas.microsoft.com/office/powerpoint/2010/main" val="4222047343"/>
      </p:ext>
    </p:extLst>
  </p:cSld>
  <p:clrMapOvr>
    <a:masterClrMapping/>
  </p:clrMapOvr>
</p:sld>
</file>

<file path=ppt/theme/theme1.xml><?xml version="1.0" encoding="utf-8"?>
<a:theme xmlns:a="http://schemas.openxmlformats.org/drawingml/2006/main" name="Office Theme">
  <a:themeElements>
    <a:clrScheme name="DHSC">
      <a:dk1>
        <a:sysClr val="windowText" lastClr="000000"/>
      </a:dk1>
      <a:lt1>
        <a:sysClr val="window" lastClr="FFFFFF"/>
      </a:lt1>
      <a:dk2>
        <a:srgbClr val="616265"/>
      </a:dk2>
      <a:lt2>
        <a:srgbClr val="E0E0E1"/>
      </a:lt2>
      <a:accent1>
        <a:srgbClr val="01A188"/>
      </a:accent1>
      <a:accent2>
        <a:srgbClr val="0063BE"/>
      </a:accent2>
      <a:accent3>
        <a:srgbClr val="E57200"/>
      </a:accent3>
      <a:accent4>
        <a:srgbClr val="512698"/>
      </a:accent4>
      <a:accent5>
        <a:srgbClr val="34B6E4"/>
      </a:accent5>
      <a:accent6>
        <a:srgbClr val="CC092F"/>
      </a:accent6>
      <a:hlink>
        <a:srgbClr val="0063BE"/>
      </a:hlink>
      <a:folHlink>
        <a:srgbClr val="5126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4398_DHSC_Ppt_template_DRAFT_v6.potx" id="{FF5623C2-E648-4D18-8D02-A8C6CCA3E916}" vid="{5CEE7835-84B0-457A-AA1D-DEDF797DD0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1112</TotalTime>
  <Words>1525</Words>
  <Application>Microsoft Office PowerPoint</Application>
  <PresentationFormat>Widescreen</PresentationFormat>
  <Paragraphs>101</Paragraphs>
  <Slides>10</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Coronavirus National Testing Programme</vt:lpstr>
      <vt:lpstr>Testing of children under 18 years of age</vt:lpstr>
      <vt:lpstr>Introduction</vt:lpstr>
      <vt:lpstr>Who is eligible for testing?</vt:lpstr>
      <vt:lpstr>Frequently Asked Questions (FAQs)</vt:lpstr>
      <vt:lpstr>Additional FAQs for PAs</vt:lpstr>
      <vt:lpstr>Test registration Process – Employer action</vt:lpstr>
      <vt:lpstr>Sector-specific online registration links</vt:lpstr>
      <vt:lpstr>Regional Test Site Locations</vt:lpstr>
      <vt:lpstr>Online registration 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Coronavirus National Testing Programme</dc:title>
  <dc:creator>Raman, Meena</dc:creator>
  <cp:lastModifiedBy>Owen, Gareth</cp:lastModifiedBy>
  <cp:revision>27</cp:revision>
  <cp:lastPrinted>2020-04-17T15:10:37Z</cp:lastPrinted>
  <dcterms:created xsi:type="dcterms:W3CDTF">2020-04-16T12:28:00Z</dcterms:created>
  <dcterms:modified xsi:type="dcterms:W3CDTF">2020-04-20T18:25:20Z</dcterms:modified>
</cp:coreProperties>
</file>